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84" r:id="rId4"/>
    <p:sldId id="280" r:id="rId5"/>
    <p:sldId id="285" r:id="rId6"/>
    <p:sldId id="291" r:id="rId7"/>
    <p:sldId id="292" r:id="rId8"/>
    <p:sldId id="293" r:id="rId9"/>
    <p:sldId id="294" r:id="rId10"/>
    <p:sldId id="295" r:id="rId11"/>
    <p:sldId id="308" r:id="rId12"/>
    <p:sldId id="296" r:id="rId13"/>
    <p:sldId id="297" r:id="rId14"/>
    <p:sldId id="298" r:id="rId15"/>
    <p:sldId id="299" r:id="rId16"/>
    <p:sldId id="300" r:id="rId17"/>
    <p:sldId id="301" r:id="rId18"/>
    <p:sldId id="302" r:id="rId19"/>
    <p:sldId id="303" r:id="rId20"/>
    <p:sldId id="304" r:id="rId21"/>
    <p:sldId id="305" r:id="rId22"/>
    <p:sldId id="306" r:id="rId23"/>
    <p:sldId id="325" r:id="rId24"/>
    <p:sldId id="268" r:id="rId25"/>
    <p:sldId id="307"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286" r:id="rId40"/>
    <p:sldId id="322" r:id="rId41"/>
    <p:sldId id="323" r:id="rId42"/>
    <p:sldId id="324" r:id="rId43"/>
    <p:sldId id="287" r:id="rId44"/>
    <p:sldId id="290" r:id="rId45"/>
    <p:sldId id="288" r:id="rId46"/>
    <p:sldId id="289" r:id="rId47"/>
    <p:sldId id="279" r:id="rId48"/>
  </p:sldIdLst>
  <p:sldSz cx="12192000" cy="6858000"/>
  <p:notesSz cx="6858000" cy="9144000"/>
  <p:embeddedFontLst>
    <p:embeddedFont>
      <p:font typeface="Nexa Light" panose="02000000000000000000" charset="0"/>
      <p:regular r:id="rId50"/>
    </p:embeddedFont>
    <p:embeddedFont>
      <p:font typeface="Century Gothic" panose="020B0502020202020204" pitchFamily="34" charset="0"/>
      <p:regular r:id="rId51"/>
      <p:bold r:id="rId52"/>
      <p:italic r:id="rId53"/>
      <p:boldItalic r:id="rId54"/>
    </p:embeddedFont>
    <p:embeddedFont>
      <p:font typeface="標楷體" panose="03000509000000000000" pitchFamily="65" charset="-120"/>
      <p:regular r:id="rId55"/>
    </p:embeddedFont>
    <p:embeddedFont>
      <p:font typeface="宋体" panose="02010600030101010101" pitchFamily="2" charset="-122"/>
      <p:regular r:id="rId56"/>
    </p:embeddedFont>
    <p:embeddedFont>
      <p:font typeface="Calibri Light" panose="020F0302020204030204" pitchFamily="34" charset="0"/>
      <p:regular r:id="rId57"/>
      <p:italic r:id="rId58"/>
    </p:embeddedFont>
    <p:embeddedFont>
      <p:font typeface="Calibri" panose="020F0502020204030204" pitchFamily="34" charset="0"/>
      <p:regular r:id="rId59"/>
      <p:bold r:id="rId60"/>
      <p:italic r:id="rId61"/>
      <p:boldItalic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guide id="3" orient="horz" pos="2001" userDrawn="1">
          <p15:clr>
            <a:srgbClr val="A4A3A4"/>
          </p15:clr>
        </p15:guide>
        <p15:guide id="4" orient="horz" pos="2273" userDrawn="1">
          <p15:clr>
            <a:srgbClr val="A4A3A4"/>
          </p15:clr>
        </p15:guide>
        <p15:guide id="5" orient="horz" pos="2636" userDrawn="1">
          <p15:clr>
            <a:srgbClr val="A4A3A4"/>
          </p15:clr>
        </p15:guide>
        <p15:guide id="6" pos="801" userDrawn="1">
          <p15:clr>
            <a:srgbClr val="A4A3A4"/>
          </p15:clr>
        </p15:guide>
        <p15:guide id="7" pos="6879" userDrawn="1">
          <p15:clr>
            <a:srgbClr val="A4A3A4"/>
          </p15:clr>
        </p15:guide>
        <p15:guide id="8" orient="horz" pos="3181" userDrawn="1">
          <p15:clr>
            <a:srgbClr val="A4A3A4"/>
          </p15:clr>
        </p15:guide>
        <p15:guide id="9" orient="horz" pos="3385" userDrawn="1">
          <p15:clr>
            <a:srgbClr val="A4A3A4"/>
          </p15:clr>
        </p15:guide>
        <p15:guide id="10" orient="horz" pos="2908" userDrawn="1">
          <p15:clr>
            <a:srgbClr val="A4A3A4"/>
          </p15:clr>
        </p15:guide>
        <p15:guide id="11" orient="horz" pos="1616" userDrawn="1">
          <p15:clr>
            <a:srgbClr val="A4A3A4"/>
          </p15:clr>
        </p15:guide>
        <p15:guide id="12" orient="horz" pos="1797" userDrawn="1">
          <p15:clr>
            <a:srgbClr val="A4A3A4"/>
          </p15:clr>
        </p15:guide>
        <p15:guide id="13" orient="horz" pos="2931" userDrawn="1">
          <p15:clr>
            <a:srgbClr val="A4A3A4"/>
          </p15:clr>
        </p15:guide>
        <p15:guide id="14" orient="horz" pos="2591" userDrawn="1">
          <p15:clr>
            <a:srgbClr val="A4A3A4"/>
          </p15:clr>
        </p15:guide>
        <p15:guide id="15" orient="horz" pos="1185" userDrawn="1">
          <p15:clr>
            <a:srgbClr val="A4A3A4"/>
          </p15:clr>
        </p15:guide>
        <p15:guide id="16" pos="4112" userDrawn="1">
          <p15:clr>
            <a:srgbClr val="A4A3A4"/>
          </p15:clr>
        </p15:guide>
        <p15:guide id="17" orient="horz" pos="1684" userDrawn="1">
          <p15:clr>
            <a:srgbClr val="A4A3A4"/>
          </p15:clr>
        </p15:guide>
        <p15:guide id="18" pos="4407" userDrawn="1">
          <p15:clr>
            <a:srgbClr val="A4A3A4"/>
          </p15:clr>
        </p15:guide>
        <p15:guide id="19" pos="4883" userDrawn="1">
          <p15:clr>
            <a:srgbClr val="A4A3A4"/>
          </p15:clr>
        </p15:guide>
        <p15:guide id="20" pos="2116" userDrawn="1">
          <p15:clr>
            <a:srgbClr val="A4A3A4"/>
          </p15:clr>
        </p15:guide>
        <p15:guide id="21" pos="2797" userDrawn="1">
          <p15:clr>
            <a:srgbClr val="A4A3A4"/>
          </p15:clr>
        </p15:guide>
        <p15:guide id="22" pos="2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82830"/>
    <a:srgbClr val="F7B902"/>
    <a:srgbClr val="594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6" autoAdjust="0"/>
    <p:restoredTop sz="94660"/>
  </p:normalViewPr>
  <p:slideViewPr>
    <p:cSldViewPr snapToGrid="0" showGuides="1">
      <p:cViewPr varScale="1">
        <p:scale>
          <a:sx n="115" d="100"/>
          <a:sy n="115" d="100"/>
        </p:scale>
        <p:origin x="516" y="108"/>
      </p:cViewPr>
      <p:guideLst>
        <p:guide orient="horz" pos="2092"/>
        <p:guide pos="3840"/>
        <p:guide orient="horz" pos="2001"/>
        <p:guide orient="horz" pos="2273"/>
        <p:guide orient="horz" pos="2636"/>
        <p:guide pos="801"/>
        <p:guide pos="6879"/>
        <p:guide orient="horz" pos="3181"/>
        <p:guide orient="horz" pos="3385"/>
        <p:guide orient="horz" pos="2908"/>
        <p:guide orient="horz" pos="1616"/>
        <p:guide orient="horz" pos="1797"/>
        <p:guide orient="horz" pos="2931"/>
        <p:guide orient="horz" pos="2591"/>
        <p:guide orient="horz" pos="1185"/>
        <p:guide pos="4112"/>
        <p:guide orient="horz" pos="1684"/>
        <p:guide pos="4407"/>
        <p:guide pos="4883"/>
        <p:guide pos="2116"/>
        <p:guide pos="2797"/>
        <p:guide pos="232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48AFC-2CF2-412E-839F-4D688F8A7FAA}" type="datetimeFigureOut">
              <a:rPr lang="zh-CN" altLang="en-US" smtClean="0"/>
              <a:pPr/>
              <a:t>2022/6/20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372BB-0AAC-4026-BC4E-FFC304566079}" type="slidenum">
              <a:rPr lang="zh-CN" altLang="en-US" smtClean="0"/>
              <a:pPr/>
              <a:t>‹#›</a:t>
            </a:fld>
            <a:endParaRPr lang="zh-CN" altLang="en-US"/>
          </a:p>
        </p:txBody>
      </p:sp>
    </p:spTree>
    <p:extLst>
      <p:ext uri="{BB962C8B-B14F-4D97-AF65-F5344CB8AC3E}">
        <p14:creationId xmlns:p14="http://schemas.microsoft.com/office/powerpoint/2010/main" val="286275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353928609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8823550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301429623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7307981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84389031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69340333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69794633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70786677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388790302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363590515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11386242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3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5A8D4-8E72-446C-AA1B-EBD6F1925E72}" type="datetimeFigureOut">
              <a:rPr lang="zh-CN" altLang="en-US" smtClean="0"/>
              <a:pPr/>
              <a:t>2022/6/20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52156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3509633" y="2073525"/>
            <a:ext cx="7482351" cy="830997"/>
          </a:xfrm>
          <a:prstGeom prst="rect">
            <a:avLst/>
          </a:prstGeom>
          <a:noFill/>
        </p:spPr>
        <p:txBody>
          <a:bodyPr wrap="square" rtlCol="0">
            <a:spAutoFit/>
          </a:bodyPr>
          <a:lstStyle/>
          <a:p>
            <a:pPr algn="ctr"/>
            <a:r>
              <a:rPr lang="zh-TW" altLang="en-US" sz="4800" dirty="0" smtClean="0">
                <a:solidFill>
                  <a:schemeClr val="bg1"/>
                </a:solidFill>
                <a:latin typeface="標楷體" pitchFamily="65" charset="-120"/>
                <a:ea typeface="標楷體" pitchFamily="65" charset="-120"/>
              </a:rPr>
              <a:t>系統分析期末報告</a:t>
            </a:r>
            <a:endParaRPr lang="zh-CN" altLang="en-US" sz="4800" dirty="0">
              <a:solidFill>
                <a:schemeClr val="bg1"/>
              </a:solidFill>
              <a:latin typeface="標楷體" pitchFamily="65" charset="-120"/>
              <a:ea typeface="標楷體" pitchFamily="65" charset="-120"/>
            </a:endParaRPr>
          </a:p>
        </p:txBody>
      </p:sp>
      <p:sp>
        <p:nvSpPr>
          <p:cNvPr id="37" name="文本框 36"/>
          <p:cNvSpPr txBox="1"/>
          <p:nvPr/>
        </p:nvSpPr>
        <p:spPr>
          <a:xfrm>
            <a:off x="5384921" y="2926978"/>
            <a:ext cx="4654082" cy="400110"/>
          </a:xfrm>
          <a:prstGeom prst="rect">
            <a:avLst/>
          </a:prstGeom>
          <a:noFill/>
        </p:spPr>
        <p:txBody>
          <a:bodyPr wrap="square" rtlCol="0">
            <a:spAutoFit/>
          </a:bodyPr>
          <a:lstStyle/>
          <a:p>
            <a:r>
              <a:rPr lang="zh-TW" altLang="en-US" sz="2000" dirty="0" smtClean="0">
                <a:solidFill>
                  <a:schemeClr val="bg1"/>
                </a:solidFill>
                <a:latin typeface="標楷體" pitchFamily="65" charset="-120"/>
                <a:ea typeface="標楷體" pitchFamily="65" charset="-120"/>
              </a:rPr>
              <a:t>第四組 組員</a:t>
            </a:r>
            <a:r>
              <a:rPr lang="en-US" altLang="zh-TW" sz="2000" dirty="0" smtClean="0">
                <a:solidFill>
                  <a:schemeClr val="bg1"/>
                </a:solidFill>
                <a:latin typeface="標楷體" pitchFamily="65" charset="-120"/>
                <a:ea typeface="標楷體" pitchFamily="65" charset="-120"/>
              </a:rPr>
              <a:t>:</a:t>
            </a:r>
            <a:r>
              <a:rPr lang="zh-TW" altLang="en-US" sz="2000" dirty="0" smtClean="0">
                <a:solidFill>
                  <a:schemeClr val="bg1"/>
                </a:solidFill>
                <a:latin typeface="標楷體" pitchFamily="65" charset="-120"/>
                <a:ea typeface="標楷體" pitchFamily="65" charset="-120"/>
              </a:rPr>
              <a:t>林俊毅 林育德 曾昱翔</a:t>
            </a:r>
            <a:endParaRPr lang="zh-CN" altLang="en-US" sz="2000" dirty="0">
              <a:solidFill>
                <a:schemeClr val="bg1"/>
              </a:solidFill>
              <a:latin typeface="標楷體" pitchFamily="65" charset="-120"/>
              <a:ea typeface="標楷體" pitchFamily="65" charset="-120"/>
            </a:endParaRPr>
          </a:p>
        </p:txBody>
      </p:sp>
      <p:sp>
        <p:nvSpPr>
          <p:cNvPr id="38" name="矩形 37"/>
          <p:cNvSpPr/>
          <p:nvPr/>
        </p:nvSpPr>
        <p:spPr>
          <a:xfrm rot="5400000">
            <a:off x="9363226" y="2721359"/>
            <a:ext cx="1043417" cy="147424"/>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rotWithShape="1">
          <a:blip r:embed="rId2" cstate="print"/>
          <a:srcRect l="25721" b="54024"/>
          <a:stretch/>
        </p:blipFill>
        <p:spPr>
          <a:xfrm>
            <a:off x="-58994" y="4221163"/>
            <a:ext cx="5479362" cy="2651585"/>
          </a:xfrm>
          <a:prstGeom prst="rect">
            <a:avLst/>
          </a:prstGeom>
        </p:spPr>
      </p:pic>
      <p:pic>
        <p:nvPicPr>
          <p:cNvPr id="45" name="图片 44"/>
          <p:cNvPicPr>
            <a:picLocks noChangeAspect="1"/>
          </p:cNvPicPr>
          <p:nvPr/>
        </p:nvPicPr>
        <p:blipFill rotWithShape="1">
          <a:blip r:embed="rId3" cstate="print"/>
          <a:srcRect t="58179" r="32505"/>
          <a:stretch/>
        </p:blipFill>
        <p:spPr>
          <a:xfrm>
            <a:off x="7644908" y="-29498"/>
            <a:ext cx="4596253" cy="2480799"/>
          </a:xfrm>
          <a:prstGeom prst="rect">
            <a:avLst/>
          </a:prstGeom>
        </p:spPr>
      </p:pic>
      <p:sp>
        <p:nvSpPr>
          <p:cNvPr id="9" name="圓角矩形 8"/>
          <p:cNvSpPr/>
          <p:nvPr/>
        </p:nvSpPr>
        <p:spPr>
          <a:xfrm>
            <a:off x="1280160" y="3603569"/>
            <a:ext cx="9875520" cy="4571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194560" y="4322617"/>
            <a:ext cx="4314001" cy="523220"/>
          </a:xfrm>
          <a:prstGeom prst="rect">
            <a:avLst/>
          </a:prstGeom>
          <a:noFill/>
        </p:spPr>
        <p:txBody>
          <a:bodyPr wrap="none" rtlCol="0">
            <a:spAutoFit/>
          </a:bodyPr>
          <a:lstStyle/>
          <a:p>
            <a:r>
              <a:rPr lang="zh-TW" altLang="en-US" sz="2800" dirty="0" smtClean="0">
                <a:solidFill>
                  <a:schemeClr val="bg1"/>
                </a:solidFill>
                <a:latin typeface="標楷體" pitchFamily="65" charset="-120"/>
                <a:ea typeface="標楷體" pitchFamily="65" charset="-120"/>
              </a:rPr>
              <a:t>報告主題</a:t>
            </a:r>
            <a:r>
              <a:rPr lang="en-US" altLang="zh-TW" sz="2800" dirty="0" smtClean="0">
                <a:solidFill>
                  <a:schemeClr val="bg1"/>
                </a:solidFill>
                <a:latin typeface="標楷體" pitchFamily="65" charset="-120"/>
                <a:ea typeface="標楷體" pitchFamily="65" charset="-120"/>
              </a:rPr>
              <a:t>:</a:t>
            </a:r>
            <a:r>
              <a:rPr lang="zh-TW" altLang="en-US" sz="2800" dirty="0" smtClean="0">
                <a:solidFill>
                  <a:schemeClr val="bg1"/>
                </a:solidFill>
                <a:latin typeface="標楷體" pitchFamily="65" charset="-120"/>
                <a:ea typeface="標楷體" pitchFamily="65" charset="-120"/>
              </a:rPr>
              <a:t>巴哈姆特動畫瘋</a:t>
            </a:r>
            <a:endParaRPr lang="zh-TW" altLang="en-US" sz="2800" dirty="0">
              <a:solidFill>
                <a:schemeClr val="bg1"/>
              </a:solidFill>
              <a:latin typeface="標楷體" pitchFamily="65" charset="-120"/>
              <a:ea typeface="標楷體" pitchFamily="65" charset="-120"/>
            </a:endParaRPr>
          </a:p>
        </p:txBody>
      </p:sp>
    </p:spTree>
    <p:extLst>
      <p:ext uri="{BB962C8B-B14F-4D97-AF65-F5344CB8AC3E}">
        <p14:creationId xmlns:p14="http://schemas.microsoft.com/office/powerpoint/2010/main" val="31218955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播放</a:t>
            </a:r>
            <a:r>
              <a:rPr lang="zh-TW" altLang="en-US" sz="2400" dirty="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52" y="2109454"/>
            <a:ext cx="5981911" cy="3033303"/>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345" y="2109454"/>
            <a:ext cx="6018962" cy="3033303"/>
          </a:xfrm>
          <a:prstGeom prst="rect">
            <a:avLst/>
          </a:prstGeom>
        </p:spPr>
      </p:pic>
    </p:spTree>
    <p:extLst>
      <p:ext uri="{BB962C8B-B14F-4D97-AF65-F5344CB8AC3E}">
        <p14:creationId xmlns:p14="http://schemas.microsoft.com/office/powerpoint/2010/main" val="177831908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播放</a:t>
            </a:r>
            <a:r>
              <a:rPr lang="zh-TW" altLang="en-US" sz="2400" dirty="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3" y="1271846"/>
            <a:ext cx="9493134" cy="4833774"/>
          </a:xfrm>
          <a:prstGeom prst="rect">
            <a:avLst/>
          </a:prstGeom>
        </p:spPr>
      </p:pic>
    </p:spTree>
    <p:extLst>
      <p:ext uri="{BB962C8B-B14F-4D97-AF65-F5344CB8AC3E}">
        <p14:creationId xmlns:p14="http://schemas.microsoft.com/office/powerpoint/2010/main" val="351363290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a:solidFill>
                  <a:schemeClr val="bg1"/>
                </a:solidFill>
                <a:latin typeface="標楷體" pitchFamily="65" charset="-120"/>
                <a:ea typeface="標楷體" pitchFamily="65" charset="-120"/>
              </a:rPr>
              <a:t>搜尋</a:t>
            </a:r>
            <a:r>
              <a:rPr lang="zh-TW" altLang="en-US" sz="2400" dirty="0" smtClean="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68" y="2152997"/>
            <a:ext cx="5980284" cy="3037355"/>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916" y="2152997"/>
            <a:ext cx="5943600" cy="3037355"/>
          </a:xfrm>
          <a:prstGeom prst="rect">
            <a:avLst/>
          </a:prstGeom>
        </p:spPr>
      </p:pic>
    </p:spTree>
    <p:extLst>
      <p:ext uri="{BB962C8B-B14F-4D97-AF65-F5344CB8AC3E}">
        <p14:creationId xmlns:p14="http://schemas.microsoft.com/office/powerpoint/2010/main" val="16857735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相關話題</a:t>
            </a:r>
            <a:endParaRPr lang="zh-CN" altLang="en-US" sz="2400" dirty="0">
              <a:solidFill>
                <a:schemeClr val="bg1"/>
              </a:solidFill>
              <a:latin typeface="標楷體" pitchFamily="65" charset="-120"/>
              <a:ea typeface="標楷體" pitchFamily="65" charset="-12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973" y="1320663"/>
            <a:ext cx="9676015" cy="4893968"/>
          </a:xfrm>
          <a:prstGeom prst="rect">
            <a:avLst/>
          </a:prstGeom>
        </p:spPr>
      </p:pic>
    </p:spTree>
    <p:extLst>
      <p:ext uri="{BB962C8B-B14F-4D97-AF65-F5344CB8AC3E}">
        <p14:creationId xmlns:p14="http://schemas.microsoft.com/office/powerpoint/2010/main" val="137996341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相關話題</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10" y="1371600"/>
            <a:ext cx="5282783" cy="4106489"/>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646" y="1371600"/>
            <a:ext cx="5265919" cy="4106489"/>
          </a:xfrm>
          <a:prstGeom prst="rect">
            <a:avLst/>
          </a:prstGeom>
        </p:spPr>
      </p:pic>
    </p:spTree>
    <p:extLst>
      <p:ext uri="{BB962C8B-B14F-4D97-AF65-F5344CB8AC3E}">
        <p14:creationId xmlns:p14="http://schemas.microsoft.com/office/powerpoint/2010/main" val="168793848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動畫列表作業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118" y="2099309"/>
            <a:ext cx="5943258" cy="2996393"/>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3977" y="2099310"/>
            <a:ext cx="5955562" cy="2996392"/>
          </a:xfrm>
          <a:prstGeom prst="rect">
            <a:avLst/>
          </a:prstGeom>
        </p:spPr>
      </p:pic>
    </p:spTree>
    <p:extLst>
      <p:ext uri="{BB962C8B-B14F-4D97-AF65-F5344CB8AC3E}">
        <p14:creationId xmlns:p14="http://schemas.microsoft.com/office/powerpoint/2010/main" val="3151398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排列作業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118" y="2099309"/>
            <a:ext cx="5973956" cy="301187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376" y="2099309"/>
            <a:ext cx="5943258" cy="3011870"/>
          </a:xfrm>
          <a:prstGeom prst="rect">
            <a:avLst/>
          </a:prstGeom>
        </p:spPr>
      </p:pic>
    </p:spTree>
    <p:extLst>
      <p:ext uri="{BB962C8B-B14F-4D97-AF65-F5344CB8AC3E}">
        <p14:creationId xmlns:p14="http://schemas.microsoft.com/office/powerpoint/2010/main" val="408239181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自訂模</a:t>
            </a:r>
            <a:r>
              <a:rPr lang="zh-TW" altLang="en-US" sz="2400" dirty="0">
                <a:solidFill>
                  <a:schemeClr val="bg1"/>
                </a:solidFill>
                <a:latin typeface="標楷體" pitchFamily="65" charset="-120"/>
                <a:ea typeface="標楷體" pitchFamily="65" charset="-120"/>
              </a:rPr>
              <a:t>式</a:t>
            </a:r>
            <a:r>
              <a:rPr lang="zh-TW" altLang="en-US" sz="2400" dirty="0" smtClean="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118" y="2099309"/>
            <a:ext cx="5973956" cy="301187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3322" y="2099309"/>
            <a:ext cx="5973956" cy="3042030"/>
          </a:xfrm>
          <a:prstGeom prst="rect">
            <a:avLst/>
          </a:prstGeom>
        </p:spPr>
      </p:pic>
    </p:spTree>
    <p:extLst>
      <p:ext uri="{BB962C8B-B14F-4D97-AF65-F5344CB8AC3E}">
        <p14:creationId xmlns:p14="http://schemas.microsoft.com/office/powerpoint/2010/main" val="209540393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回報問題作業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75" y="1914234"/>
            <a:ext cx="3567085" cy="3090028"/>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03" y="1127921"/>
            <a:ext cx="3502440" cy="513726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187" y="1127921"/>
            <a:ext cx="3519591" cy="5144424"/>
          </a:xfrm>
          <a:prstGeom prst="rect">
            <a:avLst/>
          </a:prstGeom>
        </p:spPr>
      </p:pic>
    </p:spTree>
    <p:extLst>
      <p:ext uri="{BB962C8B-B14F-4D97-AF65-F5344CB8AC3E}">
        <p14:creationId xmlns:p14="http://schemas.microsoft.com/office/powerpoint/2010/main" val="351554706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訂閱及評分作業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151" y="1911186"/>
            <a:ext cx="9081704" cy="3300894"/>
          </a:xfrm>
          <a:prstGeom prst="rect">
            <a:avLst/>
          </a:prstGeom>
        </p:spPr>
      </p:pic>
    </p:spTree>
    <p:extLst>
      <p:ext uri="{BB962C8B-B14F-4D97-AF65-F5344CB8AC3E}">
        <p14:creationId xmlns:p14="http://schemas.microsoft.com/office/powerpoint/2010/main" val="261511427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zh-TW" altLang="en-US" sz="4000" dirty="0" smtClean="0">
                <a:solidFill>
                  <a:schemeClr val="accent4"/>
                </a:solidFill>
                <a:latin typeface="標楷體" pitchFamily="65" charset="-120"/>
                <a:ea typeface="標楷體" pitchFamily="65" charset="-120"/>
              </a:rPr>
              <a:t>目錄</a:t>
            </a:r>
            <a:endParaRPr lang="zh-CN" altLang="en-US" sz="4000" dirty="0">
              <a:solidFill>
                <a:schemeClr val="accent4"/>
              </a:solidFill>
              <a:latin typeface="標楷體" pitchFamily="65" charset="-120"/>
              <a:ea typeface="標楷體" pitchFamily="65" charset="-12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59932" y="1464901"/>
            <a:ext cx="1330560" cy="1330560"/>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7971043" y="1481523"/>
            <a:ext cx="1330560" cy="1330560"/>
            <a:chOff x="3888043" y="2930652"/>
            <a:chExt cx="1769807" cy="1769807"/>
          </a:xfrm>
        </p:grpSpPr>
        <p:sp>
          <p:nvSpPr>
            <p:cNvPr id="27" name="椭圆 26"/>
            <p:cNvSpPr/>
            <p:nvPr/>
          </p:nvSpPr>
          <p:spPr>
            <a:xfrm>
              <a:off x="3888043"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5409509" y="1473214"/>
            <a:ext cx="1330560" cy="1330560"/>
            <a:chOff x="6494599" y="2930652"/>
            <a:chExt cx="1769807" cy="1769807"/>
          </a:xfrm>
        </p:grpSpPr>
        <p:sp>
          <p:nvSpPr>
            <p:cNvPr id="29" name="椭圆 28"/>
            <p:cNvSpPr/>
            <p:nvPr/>
          </p:nvSpPr>
          <p:spPr>
            <a:xfrm>
              <a:off x="649459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2806407" y="4100036"/>
            <a:ext cx="1330560" cy="1330560"/>
            <a:chOff x="8776009" y="2930652"/>
            <a:chExt cx="1769807" cy="1769807"/>
          </a:xfrm>
        </p:grpSpPr>
        <p:sp>
          <p:nvSpPr>
            <p:cNvPr id="31" name="椭圆 30"/>
            <p:cNvSpPr/>
            <p:nvPr/>
          </p:nvSpPr>
          <p:spPr>
            <a:xfrm>
              <a:off x="877600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2326064" y="2898781"/>
            <a:ext cx="2324100" cy="880009"/>
            <a:chOff x="996027" y="4927086"/>
            <a:chExt cx="2324100" cy="880009"/>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動機</a:t>
              </a:r>
              <a:r>
                <a:rPr lang="en-US" altLang="zh-CN" sz="2400" dirty="0" smtClean="0">
                  <a:solidFill>
                    <a:schemeClr val="bg1"/>
                  </a:solidFill>
                  <a:latin typeface="Nexa Light" panose="02000000000000000000" pitchFamily="2" charset="0"/>
                </a:rPr>
                <a:t> </a:t>
              </a:r>
              <a:endParaRPr lang="zh-CN" altLang="en-US" sz="2400" dirty="0">
                <a:solidFill>
                  <a:schemeClr val="bg1"/>
                </a:solidFill>
                <a:latin typeface="Nexa Light" panose="02000000000000000000" pitchFamily="2" charset="0"/>
              </a:endParaRPr>
            </a:p>
          </p:txBody>
        </p:sp>
      </p:grpSp>
      <p:grpSp>
        <p:nvGrpSpPr>
          <p:cNvPr id="4" name="组合 3"/>
          <p:cNvGrpSpPr/>
          <p:nvPr/>
        </p:nvGrpSpPr>
        <p:grpSpPr>
          <a:xfrm>
            <a:off x="4935045" y="2948656"/>
            <a:ext cx="2324100" cy="888321"/>
            <a:chOff x="3638259" y="4927086"/>
            <a:chExt cx="2324100" cy="888321"/>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網頁功能</a:t>
              </a:r>
              <a:endParaRPr lang="zh-CN" altLang="en-US" sz="2400" dirty="0">
                <a:solidFill>
                  <a:schemeClr val="bg1"/>
                </a:solidFill>
                <a:latin typeface="標楷體" pitchFamily="65" charset="-120"/>
                <a:ea typeface="標楷體" pitchFamily="65" charset="-120"/>
              </a:endParaRPr>
            </a:p>
          </p:txBody>
        </p:sp>
      </p:grpSp>
      <p:grpSp>
        <p:nvGrpSpPr>
          <p:cNvPr id="5" name="组合 4"/>
          <p:cNvGrpSpPr/>
          <p:nvPr/>
        </p:nvGrpSpPr>
        <p:grpSpPr>
          <a:xfrm>
            <a:off x="7485836" y="3006845"/>
            <a:ext cx="2324100" cy="863383"/>
            <a:chOff x="6255552" y="4927086"/>
            <a:chExt cx="2324100" cy="863383"/>
          </a:xfrm>
        </p:grpSpPr>
        <p:sp>
          <p:nvSpPr>
            <p:cNvPr id="42"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規格書</a:t>
              </a:r>
              <a:endParaRPr lang="zh-CN" altLang="en-US" sz="2400" dirty="0">
                <a:solidFill>
                  <a:schemeClr val="bg1"/>
                </a:solidFill>
                <a:latin typeface="標楷體" pitchFamily="65" charset="-120"/>
                <a:ea typeface="標楷體" pitchFamily="65" charset="-120"/>
              </a:endParaRPr>
            </a:p>
          </p:txBody>
        </p:sp>
      </p:grpSp>
      <p:grpSp>
        <p:nvGrpSpPr>
          <p:cNvPr id="6" name="组合 5"/>
          <p:cNvGrpSpPr/>
          <p:nvPr/>
        </p:nvGrpSpPr>
        <p:grpSpPr>
          <a:xfrm>
            <a:off x="2297478" y="5533915"/>
            <a:ext cx="2324100" cy="946510"/>
            <a:chOff x="8839595" y="4927086"/>
            <a:chExt cx="2324100" cy="946510"/>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組員分工</a:t>
              </a:r>
              <a:endParaRPr lang="zh-CN" altLang="en-US" sz="2400" dirty="0">
                <a:solidFill>
                  <a:schemeClr val="bg1"/>
                </a:solidFill>
                <a:latin typeface="標楷體" pitchFamily="65" charset="-120"/>
                <a:ea typeface="標楷體" pitchFamily="65" charset="-120"/>
              </a:endParaRPr>
            </a:p>
          </p:txBody>
        </p:sp>
      </p:grpSp>
      <p:grpSp>
        <p:nvGrpSpPr>
          <p:cNvPr id="62" name="组合 5"/>
          <p:cNvGrpSpPr/>
          <p:nvPr/>
        </p:nvGrpSpPr>
        <p:grpSpPr>
          <a:xfrm>
            <a:off x="4877194" y="5553310"/>
            <a:ext cx="2670762" cy="938198"/>
            <a:chOff x="8864532" y="4968649"/>
            <a:chExt cx="2670762" cy="938198"/>
          </a:xfrm>
        </p:grpSpPr>
        <p:sp>
          <p:nvSpPr>
            <p:cNvPr id="63"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a:t>
              </a:r>
              <a:r>
                <a:rPr lang="zh-TW" altLang="en-US" sz="2400" dirty="0" smtClean="0">
                  <a:solidFill>
                    <a:schemeClr val="bg1"/>
                  </a:solidFill>
                  <a:latin typeface="Nexa Light" panose="02000000000000000000" pitchFamily="2" charset="0"/>
                </a:rPr>
                <a:t> </a:t>
              </a:r>
              <a:r>
                <a:rPr lang="en-US" altLang="zh-TW" sz="2400" dirty="0" smtClean="0">
                  <a:solidFill>
                    <a:schemeClr val="bg1"/>
                  </a:solidFill>
                  <a:latin typeface="Nexa Light" panose="02000000000000000000" pitchFamily="2" charset="0"/>
                </a:rPr>
                <a:t>Five</a:t>
              </a:r>
              <a:endParaRPr lang="zh-CN" altLang="en-US" sz="2400" dirty="0">
                <a:solidFill>
                  <a:schemeClr val="bg1"/>
                </a:solidFill>
                <a:latin typeface="Nexa Light" panose="02000000000000000000" pitchFamily="2" charset="0"/>
              </a:endParaRPr>
            </a:p>
          </p:txBody>
        </p:sp>
        <p:sp>
          <p:nvSpPr>
            <p:cNvPr id="64"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遇到最困難的地方</a:t>
              </a:r>
              <a:endParaRPr lang="zh-CN" altLang="en-US" sz="2400" dirty="0">
                <a:solidFill>
                  <a:schemeClr val="bg1"/>
                </a:solidFill>
                <a:latin typeface="標楷體" pitchFamily="65" charset="-120"/>
                <a:ea typeface="標楷體" pitchFamily="65" charset="-120"/>
              </a:endParaRPr>
            </a:p>
          </p:txBody>
        </p:sp>
      </p:grpSp>
      <p:grpSp>
        <p:nvGrpSpPr>
          <p:cNvPr id="65" name="组合 5"/>
          <p:cNvGrpSpPr/>
          <p:nvPr/>
        </p:nvGrpSpPr>
        <p:grpSpPr>
          <a:xfrm>
            <a:off x="7468521" y="5594212"/>
            <a:ext cx="2324100" cy="904948"/>
            <a:chOff x="8881158" y="4927086"/>
            <a:chExt cx="2324100" cy="904948"/>
          </a:xfrm>
        </p:grpSpPr>
        <p:sp>
          <p:nvSpPr>
            <p:cNvPr id="66"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SIX</a:t>
              </a:r>
              <a:endParaRPr lang="zh-CN" altLang="en-US" sz="2400" dirty="0">
                <a:solidFill>
                  <a:schemeClr val="bg1"/>
                </a:solidFill>
                <a:latin typeface="Nexa Light" panose="02000000000000000000" pitchFamily="2" charset="0"/>
              </a:endParaRPr>
            </a:p>
          </p:txBody>
        </p:sp>
        <p:sp>
          <p:nvSpPr>
            <p:cNvPr id="67"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結語</a:t>
              </a:r>
              <a:endParaRPr lang="zh-CN" altLang="en-US" sz="2400" dirty="0">
                <a:solidFill>
                  <a:schemeClr val="bg1"/>
                </a:solidFill>
                <a:latin typeface="標楷體" pitchFamily="65" charset="-120"/>
                <a:ea typeface="標楷體" pitchFamily="65" charset="-120"/>
              </a:endParaRPr>
            </a:p>
          </p:txBody>
        </p:sp>
      </p:grpSp>
      <p:sp>
        <p:nvSpPr>
          <p:cNvPr id="68" name="椭圆 30"/>
          <p:cNvSpPr/>
          <p:nvPr/>
        </p:nvSpPr>
        <p:spPr>
          <a:xfrm>
            <a:off x="5444313" y="4111120"/>
            <a:ext cx="1330560" cy="1330560"/>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11" name="Picture 3"/>
          <p:cNvPicPr>
            <a:picLocks noChangeAspect="1" noChangeArrowheads="1"/>
          </p:cNvPicPr>
          <p:nvPr/>
        </p:nvPicPr>
        <p:blipFill>
          <a:blip r:embed="rId2" cstate="print"/>
          <a:srcRect/>
          <a:stretch>
            <a:fillRect/>
          </a:stretch>
        </p:blipFill>
        <p:spPr bwMode="auto">
          <a:xfrm>
            <a:off x="5864150" y="4347557"/>
            <a:ext cx="403648" cy="795336"/>
          </a:xfrm>
          <a:prstGeom prst="rect">
            <a:avLst/>
          </a:prstGeom>
          <a:noFill/>
          <a:ln w="9525">
            <a:noFill/>
            <a:miter lim="800000"/>
            <a:headEnd/>
            <a:tailEnd/>
          </a:ln>
          <a:effectLst/>
        </p:spPr>
      </p:pic>
      <p:pic>
        <p:nvPicPr>
          <p:cNvPr id="17412" name="Picture 4"/>
          <p:cNvPicPr>
            <a:picLocks noChangeAspect="1" noChangeArrowheads="1"/>
          </p:cNvPicPr>
          <p:nvPr/>
        </p:nvPicPr>
        <p:blipFill>
          <a:blip r:embed="rId3" cstate="print"/>
          <a:srcRect/>
          <a:stretch>
            <a:fillRect/>
          </a:stretch>
        </p:blipFill>
        <p:spPr bwMode="auto">
          <a:xfrm>
            <a:off x="3227448" y="1743248"/>
            <a:ext cx="641066" cy="725632"/>
          </a:xfrm>
          <a:prstGeom prst="rect">
            <a:avLst/>
          </a:prstGeom>
          <a:noFill/>
          <a:ln w="9525">
            <a:noFill/>
            <a:miter lim="800000"/>
            <a:headEnd/>
            <a:tailEnd/>
          </a:ln>
          <a:effectLst/>
        </p:spPr>
      </p:pic>
      <p:sp>
        <p:nvSpPr>
          <p:cNvPr id="69" name="椭圆 30"/>
          <p:cNvSpPr/>
          <p:nvPr/>
        </p:nvSpPr>
        <p:spPr>
          <a:xfrm>
            <a:off x="7935589" y="4190814"/>
            <a:ext cx="1330560" cy="1330560"/>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13" name="Picture 5"/>
          <p:cNvPicPr>
            <a:picLocks noChangeAspect="1" noChangeArrowheads="1"/>
          </p:cNvPicPr>
          <p:nvPr/>
        </p:nvPicPr>
        <p:blipFill>
          <a:blip r:embed="rId4" cstate="print"/>
          <a:srcRect/>
          <a:stretch>
            <a:fillRect/>
          </a:stretch>
        </p:blipFill>
        <p:spPr bwMode="auto">
          <a:xfrm>
            <a:off x="8306027" y="4540859"/>
            <a:ext cx="622790" cy="622790"/>
          </a:xfrm>
          <a:prstGeom prst="rect">
            <a:avLst/>
          </a:prstGeom>
          <a:noFill/>
          <a:ln w="9525">
            <a:noFill/>
            <a:miter lim="800000"/>
            <a:headEnd/>
            <a:tailEnd/>
          </a:ln>
          <a:effectLst/>
        </p:spPr>
      </p:pic>
    </p:spTree>
    <p:extLst>
      <p:ext uri="{BB962C8B-B14F-4D97-AF65-F5344CB8AC3E}">
        <p14:creationId xmlns:p14="http://schemas.microsoft.com/office/powerpoint/2010/main" val="2779846499"/>
      </p:ext>
    </p:extLst>
  </p:cSld>
  <p:clrMapOvr>
    <a:masterClrMapping/>
  </p:clrMapOvr>
  <mc:AlternateContent xmlns:mc="http://schemas.openxmlformats.org/markup-compatibility/2006" xmlns:p14="http://schemas.microsoft.com/office/powerpoint/2010/main">
    <mc:Choice Requires="p14">
      <p:transition spd="slow" p14:dur="25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10" presetClass="entr" presetSubtype="0" fill="hold" nodeType="after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10" presetClass="entr" presetSubtype="0" fill="hold" nodeType="afterEffect">
                                  <p:stCondLst>
                                    <p:cond delay="25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750"/>
                                        <p:tgtEl>
                                          <p:spTgt spid="5"/>
                                        </p:tgtEl>
                                      </p:cBhvr>
                                    </p:animEffect>
                                  </p:childTnLst>
                                </p:cTn>
                              </p:par>
                            </p:childTnLst>
                          </p:cTn>
                        </p:par>
                        <p:par>
                          <p:cTn id="38" fill="hold">
                            <p:stCondLst>
                              <p:cond delay="6000"/>
                            </p:stCondLst>
                            <p:childTnLst>
                              <p:par>
                                <p:cTn id="39" presetID="42"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1000"/>
                                        <p:tgtEl>
                                          <p:spTgt spid="39"/>
                                        </p:tgtEl>
                                      </p:cBhvr>
                                    </p:animEffect>
                                    <p:anim calcmode="lin" valueType="num">
                                      <p:cBhvr>
                                        <p:cTn id="42" dur="1000" fill="hold"/>
                                        <p:tgtEl>
                                          <p:spTgt spid="39"/>
                                        </p:tgtEl>
                                        <p:attrNameLst>
                                          <p:attrName>ppt_x</p:attrName>
                                        </p:attrNameLst>
                                      </p:cBhvr>
                                      <p:tavLst>
                                        <p:tav tm="0">
                                          <p:val>
                                            <p:strVal val="#ppt_x"/>
                                          </p:val>
                                        </p:tav>
                                        <p:tav tm="100000">
                                          <p:val>
                                            <p:strVal val="#ppt_x"/>
                                          </p:val>
                                        </p:tav>
                                      </p:tavLst>
                                    </p:anim>
                                    <p:anim calcmode="lin" valueType="num">
                                      <p:cBhvr>
                                        <p:cTn id="43" dur="1000" fill="hold"/>
                                        <p:tgtEl>
                                          <p:spTgt spid="39"/>
                                        </p:tgtEl>
                                        <p:attrNameLst>
                                          <p:attrName>ppt_y</p:attrName>
                                        </p:attrNameLst>
                                      </p:cBhvr>
                                      <p:tavLst>
                                        <p:tav tm="0">
                                          <p:val>
                                            <p:strVal val="#ppt_y+.1"/>
                                          </p:val>
                                        </p:tav>
                                        <p:tav tm="100000">
                                          <p:val>
                                            <p:strVal val="#ppt_y"/>
                                          </p:val>
                                        </p:tav>
                                      </p:tavLst>
                                    </p:anim>
                                  </p:childTnLst>
                                </p:cTn>
                              </p:par>
                            </p:childTnLst>
                          </p:cTn>
                        </p:par>
                        <p:par>
                          <p:cTn id="44" fill="hold">
                            <p:stCondLst>
                              <p:cond delay="7000"/>
                            </p:stCondLst>
                            <p:childTnLst>
                              <p:par>
                                <p:cTn id="45" presetID="10" presetClass="entr" presetSubtype="0" fill="hold" nodeType="after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750"/>
                                        <p:tgtEl>
                                          <p:spTgt spid="6"/>
                                        </p:tgtEl>
                                      </p:cBhvr>
                                    </p:animEffect>
                                  </p:childTnLst>
                                </p:cTn>
                              </p:par>
                            </p:childTnLst>
                          </p:cTn>
                        </p:par>
                        <p:par>
                          <p:cTn id="48" fill="hold">
                            <p:stCondLst>
                              <p:cond delay="8000"/>
                            </p:stCondLst>
                            <p:childTnLst>
                              <p:par>
                                <p:cTn id="49" presetID="10" presetClass="entr" presetSubtype="0" fill="hold" nodeType="afterEffect">
                                  <p:stCondLst>
                                    <p:cond delay="25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750"/>
                                        <p:tgtEl>
                                          <p:spTgt spid="62"/>
                                        </p:tgtEl>
                                      </p:cBhvr>
                                    </p:animEffect>
                                  </p:childTnLst>
                                </p:cTn>
                              </p:par>
                            </p:childTnLst>
                          </p:cTn>
                        </p:par>
                        <p:par>
                          <p:cTn id="52" fill="hold">
                            <p:stCondLst>
                              <p:cond delay="9000"/>
                            </p:stCondLst>
                            <p:childTnLst>
                              <p:par>
                                <p:cTn id="53" presetID="10" presetClass="entr" presetSubtype="0" fill="hold" nodeType="afterEffect">
                                  <p:stCondLst>
                                    <p:cond delay="25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訂閱及評分作業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411" y="1363286"/>
            <a:ext cx="9476509" cy="4802419"/>
          </a:xfrm>
          <a:prstGeom prst="rect">
            <a:avLst/>
          </a:prstGeom>
        </p:spPr>
      </p:pic>
    </p:spTree>
    <p:extLst>
      <p:ext uri="{BB962C8B-B14F-4D97-AF65-F5344CB8AC3E}">
        <p14:creationId xmlns:p14="http://schemas.microsoft.com/office/powerpoint/2010/main" val="107327780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a:solidFill>
                  <a:schemeClr val="bg1"/>
                </a:solidFill>
                <a:latin typeface="標楷體" pitchFamily="65" charset="-120"/>
                <a:ea typeface="標楷體" pitchFamily="65" charset="-120"/>
              </a:rPr>
              <a:t>紀錄</a:t>
            </a:r>
            <a:r>
              <a:rPr lang="zh-TW" altLang="en-US" sz="2400" dirty="0" smtClean="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226" y="1356834"/>
            <a:ext cx="9326880" cy="4726590"/>
          </a:xfrm>
          <a:prstGeom prst="rect">
            <a:avLst/>
          </a:prstGeom>
        </p:spPr>
      </p:pic>
    </p:spTree>
    <p:extLst>
      <p:ext uri="{BB962C8B-B14F-4D97-AF65-F5344CB8AC3E}">
        <p14:creationId xmlns:p14="http://schemas.microsoft.com/office/powerpoint/2010/main" val="3250928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彈幕訊息作業</a:t>
            </a:r>
            <a:endParaRPr lang="zh-CN" altLang="en-US" sz="2400" dirty="0">
              <a:solidFill>
                <a:schemeClr val="bg1"/>
              </a:solidFill>
              <a:latin typeface="標楷體" pitchFamily="65" charset="-120"/>
              <a:ea typeface="標楷體" pitchFamily="65" charset="-12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037" y="1707990"/>
            <a:ext cx="9626962" cy="4027791"/>
          </a:xfrm>
          <a:prstGeom prst="rect">
            <a:avLst/>
          </a:prstGeom>
        </p:spPr>
      </p:pic>
    </p:spTree>
    <p:extLst>
      <p:ext uri="{BB962C8B-B14F-4D97-AF65-F5344CB8AC3E}">
        <p14:creationId xmlns:p14="http://schemas.microsoft.com/office/powerpoint/2010/main" val="246357661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會員享有服務</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597" y="1290021"/>
            <a:ext cx="9494975" cy="4819834"/>
          </a:xfrm>
          <a:prstGeom prst="rect">
            <a:avLst/>
          </a:prstGeom>
        </p:spPr>
      </p:pic>
    </p:spTree>
    <p:extLst>
      <p:ext uri="{BB962C8B-B14F-4D97-AF65-F5344CB8AC3E}">
        <p14:creationId xmlns:p14="http://schemas.microsoft.com/office/powerpoint/2010/main" val="142069433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25"/>
          <p:cNvSpPr/>
          <p:nvPr/>
        </p:nvSpPr>
        <p:spPr>
          <a:xfrm>
            <a:off x="2868245" y="1124079"/>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36"/>
          <p:cNvGrpSpPr/>
          <p:nvPr/>
        </p:nvGrpSpPr>
        <p:grpSpPr>
          <a:xfrm>
            <a:off x="7979356" y="1140701"/>
            <a:ext cx="1330560" cy="1330560"/>
            <a:chOff x="3888043" y="2930652"/>
            <a:chExt cx="1769807" cy="1769807"/>
          </a:xfrm>
        </p:grpSpPr>
        <p:sp>
          <p:nvSpPr>
            <p:cNvPr id="6"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8" name="组合 37"/>
          <p:cNvGrpSpPr/>
          <p:nvPr/>
        </p:nvGrpSpPr>
        <p:grpSpPr bwMode="gray">
          <a:xfrm>
            <a:off x="5417822" y="1132392"/>
            <a:ext cx="1330560" cy="1330560"/>
            <a:chOff x="6494599" y="2930652"/>
            <a:chExt cx="1769807" cy="1769807"/>
          </a:xfrm>
          <a:solidFill>
            <a:schemeClr val="bg2">
              <a:lumMod val="90000"/>
            </a:schemeClr>
          </a:solidFill>
        </p:grpSpPr>
        <p:sp>
          <p:nvSpPr>
            <p:cNvPr id="9" name="椭圆 28"/>
            <p:cNvSpPr/>
            <p:nvPr/>
          </p:nvSpPr>
          <p:spPr bwMode="gray">
            <a:xfrm>
              <a:off x="649459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1" name="组合 38"/>
          <p:cNvGrpSpPr/>
          <p:nvPr/>
        </p:nvGrpSpPr>
        <p:grpSpPr>
          <a:xfrm>
            <a:off x="2814720" y="3759214"/>
            <a:ext cx="1330560" cy="1330560"/>
            <a:chOff x="8776009" y="2930652"/>
            <a:chExt cx="1769807" cy="1769807"/>
          </a:xfrm>
        </p:grpSpPr>
        <p:sp>
          <p:nvSpPr>
            <p:cNvPr id="12" name="椭圆 30"/>
            <p:cNvSpPr/>
            <p:nvPr/>
          </p:nvSpPr>
          <p:spPr>
            <a:xfrm>
              <a:off x="877600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4" name="组合 2"/>
          <p:cNvGrpSpPr/>
          <p:nvPr/>
        </p:nvGrpSpPr>
        <p:grpSpPr>
          <a:xfrm>
            <a:off x="2334377" y="2557959"/>
            <a:ext cx="2324100" cy="880009"/>
            <a:chOff x="996027" y="4927086"/>
            <a:chExt cx="2324100" cy="880009"/>
          </a:xfrm>
        </p:grpSpPr>
        <p:sp>
          <p:nvSpPr>
            <p:cNvPr id="15"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One</a:t>
              </a:r>
              <a:endParaRPr lang="zh-CN" altLang="en-US" sz="2400" dirty="0">
                <a:solidFill>
                  <a:schemeClr val="tx1">
                    <a:lumMod val="65000"/>
                    <a:lumOff val="35000"/>
                  </a:schemeClr>
                </a:solidFill>
                <a:latin typeface="Nexa Light" panose="02000000000000000000" pitchFamily="2" charset="0"/>
              </a:endParaRPr>
            </a:p>
          </p:txBody>
        </p:sp>
        <p:sp>
          <p:nvSpPr>
            <p:cNvPr id="16"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動機</a:t>
              </a:r>
              <a:r>
                <a:rPr lang="en-US" altLang="zh-CN" sz="2400" dirty="0" smtClean="0">
                  <a:solidFill>
                    <a:schemeClr val="tx1">
                      <a:lumMod val="65000"/>
                      <a:lumOff val="35000"/>
                    </a:schemeClr>
                  </a:solidFill>
                  <a:latin typeface="Nexa Light" panose="02000000000000000000" pitchFamily="2" charset="0"/>
                </a:rPr>
                <a:t> </a:t>
              </a:r>
              <a:endParaRPr lang="zh-CN" altLang="en-US" sz="2400" dirty="0">
                <a:solidFill>
                  <a:schemeClr val="tx1">
                    <a:lumMod val="65000"/>
                    <a:lumOff val="35000"/>
                  </a:schemeClr>
                </a:solidFill>
                <a:latin typeface="Nexa Light" panose="02000000000000000000" pitchFamily="2" charset="0"/>
              </a:endParaRPr>
            </a:p>
          </p:txBody>
        </p:sp>
      </p:grpSp>
      <p:grpSp>
        <p:nvGrpSpPr>
          <p:cNvPr id="17" name="组合 3"/>
          <p:cNvGrpSpPr/>
          <p:nvPr/>
        </p:nvGrpSpPr>
        <p:grpSpPr>
          <a:xfrm>
            <a:off x="4943358" y="2607834"/>
            <a:ext cx="2324100" cy="888321"/>
            <a:chOff x="3638259" y="4927086"/>
            <a:chExt cx="2324100" cy="888321"/>
          </a:xfrm>
        </p:grpSpPr>
        <p:sp>
          <p:nvSpPr>
            <p:cNvPr id="18"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Two</a:t>
              </a:r>
              <a:endParaRPr lang="zh-CN" altLang="en-US" sz="2400" dirty="0">
                <a:solidFill>
                  <a:schemeClr val="tx1">
                    <a:lumMod val="65000"/>
                    <a:lumOff val="35000"/>
                  </a:schemeClr>
                </a:solidFill>
                <a:latin typeface="Nexa Light" panose="02000000000000000000" pitchFamily="2" charset="0"/>
              </a:endParaRPr>
            </a:p>
          </p:txBody>
        </p:sp>
        <p:sp>
          <p:nvSpPr>
            <p:cNvPr id="19"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網頁功能</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0" name="组合 4"/>
          <p:cNvGrpSpPr/>
          <p:nvPr/>
        </p:nvGrpSpPr>
        <p:grpSpPr>
          <a:xfrm>
            <a:off x="7519088" y="2649398"/>
            <a:ext cx="2324100" cy="863383"/>
            <a:chOff x="6255552" y="4927086"/>
            <a:chExt cx="2324100" cy="863383"/>
          </a:xfrm>
        </p:grpSpPr>
        <p:sp>
          <p:nvSpPr>
            <p:cNvPr id="21"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22"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規格書</a:t>
              </a:r>
              <a:endParaRPr lang="zh-CN" altLang="en-US" sz="2400" dirty="0">
                <a:solidFill>
                  <a:schemeClr val="bg1"/>
                </a:solidFill>
                <a:latin typeface="標楷體" pitchFamily="65" charset="-120"/>
                <a:ea typeface="標楷體" pitchFamily="65" charset="-120"/>
              </a:endParaRPr>
            </a:p>
          </p:txBody>
        </p:sp>
      </p:grpSp>
      <p:grpSp>
        <p:nvGrpSpPr>
          <p:cNvPr id="23" name="组合 5"/>
          <p:cNvGrpSpPr/>
          <p:nvPr/>
        </p:nvGrpSpPr>
        <p:grpSpPr>
          <a:xfrm>
            <a:off x="2305791" y="5193093"/>
            <a:ext cx="2324100" cy="946510"/>
            <a:chOff x="8839595" y="4927086"/>
            <a:chExt cx="2324100" cy="946510"/>
          </a:xfrm>
        </p:grpSpPr>
        <p:sp>
          <p:nvSpPr>
            <p:cNvPr id="24"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Four</a:t>
              </a:r>
              <a:endParaRPr lang="zh-CN" altLang="en-US" sz="2400" dirty="0">
                <a:solidFill>
                  <a:schemeClr val="tx1">
                    <a:lumMod val="65000"/>
                    <a:lumOff val="35000"/>
                  </a:schemeClr>
                </a:solidFill>
                <a:latin typeface="Nexa Light" panose="02000000000000000000" pitchFamily="2" charset="0"/>
              </a:endParaRPr>
            </a:p>
          </p:txBody>
        </p:sp>
        <p:sp>
          <p:nvSpPr>
            <p:cNvPr id="25"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組員分工</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6" name="组合 5"/>
          <p:cNvGrpSpPr/>
          <p:nvPr/>
        </p:nvGrpSpPr>
        <p:grpSpPr>
          <a:xfrm>
            <a:off x="4885507" y="5212488"/>
            <a:ext cx="2670762" cy="938198"/>
            <a:chOff x="8864532" y="4968649"/>
            <a:chExt cx="2670762" cy="938198"/>
          </a:xfrm>
        </p:grpSpPr>
        <p:sp>
          <p:nvSpPr>
            <p:cNvPr id="27"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a:t>
              </a:r>
              <a:r>
                <a:rPr lang="zh-TW" altLang="en-US" sz="2400" dirty="0" smtClean="0">
                  <a:solidFill>
                    <a:schemeClr val="tx1">
                      <a:lumMod val="65000"/>
                      <a:lumOff val="35000"/>
                    </a:schemeClr>
                  </a:solidFill>
                  <a:latin typeface="Nexa Light" panose="02000000000000000000" pitchFamily="2" charset="0"/>
                </a:rPr>
                <a:t> </a:t>
              </a:r>
              <a:r>
                <a:rPr lang="en-US" altLang="zh-TW" sz="2400" dirty="0" smtClean="0">
                  <a:solidFill>
                    <a:schemeClr val="tx1">
                      <a:lumMod val="65000"/>
                      <a:lumOff val="35000"/>
                    </a:schemeClr>
                  </a:solidFill>
                  <a:latin typeface="Nexa Light" panose="02000000000000000000" pitchFamily="2" charset="0"/>
                </a:rPr>
                <a:t>Five</a:t>
              </a:r>
              <a:endParaRPr lang="zh-CN" altLang="en-US" sz="2400" dirty="0">
                <a:solidFill>
                  <a:schemeClr val="tx1">
                    <a:lumMod val="65000"/>
                    <a:lumOff val="35000"/>
                  </a:schemeClr>
                </a:solidFill>
                <a:latin typeface="Nexa Light" panose="02000000000000000000" pitchFamily="2" charset="0"/>
              </a:endParaRPr>
            </a:p>
          </p:txBody>
        </p:sp>
        <p:sp>
          <p:nvSpPr>
            <p:cNvPr id="28"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遇到最困難的地方</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9" name="组合 5"/>
          <p:cNvGrpSpPr/>
          <p:nvPr/>
        </p:nvGrpSpPr>
        <p:grpSpPr>
          <a:xfrm>
            <a:off x="7606839" y="5242968"/>
            <a:ext cx="2324100" cy="904948"/>
            <a:chOff x="8881158" y="4927086"/>
            <a:chExt cx="2324100" cy="904948"/>
          </a:xfrm>
        </p:grpSpPr>
        <p:sp>
          <p:nvSpPr>
            <p:cNvPr id="30"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SIX</a:t>
              </a:r>
              <a:endParaRPr lang="zh-CN" altLang="en-US" sz="2400" dirty="0">
                <a:solidFill>
                  <a:schemeClr val="tx1">
                    <a:lumMod val="65000"/>
                    <a:lumOff val="35000"/>
                  </a:schemeClr>
                </a:solidFill>
                <a:latin typeface="Nexa Light" panose="02000000000000000000" pitchFamily="2" charset="0"/>
              </a:endParaRPr>
            </a:p>
          </p:txBody>
        </p:sp>
        <p:sp>
          <p:nvSpPr>
            <p:cNvPr id="31"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結語</a:t>
              </a:r>
              <a:endParaRPr lang="zh-CN" altLang="en-US" sz="2400" dirty="0">
                <a:solidFill>
                  <a:schemeClr val="tx1">
                    <a:lumMod val="65000"/>
                    <a:lumOff val="35000"/>
                  </a:schemeClr>
                </a:solidFill>
                <a:latin typeface="標楷體" pitchFamily="65" charset="-120"/>
                <a:ea typeface="標楷體" pitchFamily="65" charset="-120"/>
              </a:endParaRPr>
            </a:p>
          </p:txBody>
        </p:sp>
      </p:grpSp>
      <p:sp>
        <p:nvSpPr>
          <p:cNvPr id="32" name="椭圆 30"/>
          <p:cNvSpPr/>
          <p:nvPr/>
        </p:nvSpPr>
        <p:spPr>
          <a:xfrm>
            <a:off x="5452626" y="3770298"/>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4"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5" name="椭圆 30"/>
          <p:cNvSpPr/>
          <p:nvPr/>
        </p:nvSpPr>
        <p:spPr>
          <a:xfrm>
            <a:off x="8073907" y="3839570"/>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750"/>
                                        <p:tgtEl>
                                          <p:spTgt spid="20"/>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750"/>
                                        <p:tgtEl>
                                          <p:spTgt spid="26"/>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7"/>
          <p:cNvGrpSpPr/>
          <p:nvPr/>
        </p:nvGrpSpPr>
        <p:grpSpPr bwMode="gray">
          <a:xfrm>
            <a:off x="322121" y="226305"/>
            <a:ext cx="658781" cy="658781"/>
            <a:chOff x="6494599" y="2930652"/>
            <a:chExt cx="1769807" cy="1769807"/>
          </a:xfrm>
          <a:solidFill>
            <a:schemeClr val="bg2">
              <a:lumMod val="90000"/>
            </a:schemeClr>
          </a:solidFill>
        </p:grpSpPr>
        <p:sp>
          <p:nvSpPr>
            <p:cNvPr id="4"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6"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a:solidFill>
                  <a:schemeClr val="bg1"/>
                </a:solidFill>
                <a:latin typeface="標楷體" pitchFamily="65" charset="-120"/>
                <a:ea typeface="標楷體" pitchFamily="65" charset="-120"/>
              </a:rPr>
              <a:t>利害</a:t>
            </a:r>
            <a:r>
              <a:rPr lang="zh-TW" altLang="en-US" sz="2400" dirty="0" smtClean="0">
                <a:solidFill>
                  <a:schemeClr val="bg1"/>
                </a:solidFill>
                <a:latin typeface="標楷體" pitchFamily="65" charset="-120"/>
                <a:ea typeface="標楷體" pitchFamily="65" charset="-120"/>
              </a:rPr>
              <a:t>人關</a:t>
            </a:r>
            <a:r>
              <a:rPr lang="zh-TW" altLang="en-US" sz="2400" dirty="0">
                <a:solidFill>
                  <a:schemeClr val="bg1"/>
                </a:solidFill>
                <a:latin typeface="標楷體" pitchFamily="65" charset="-120"/>
                <a:ea typeface="標楷體" pitchFamily="65" charset="-120"/>
              </a:rPr>
              <a:t>係</a:t>
            </a:r>
            <a:endParaRPr lang="zh-CN" altLang="en-US" sz="2400" dirty="0">
              <a:solidFill>
                <a:schemeClr val="bg1"/>
              </a:solidFill>
              <a:latin typeface="標楷體" pitchFamily="65" charset="-120"/>
              <a:ea typeface="標楷體" pitchFamily="65" charset="-120"/>
            </a:endParaRPr>
          </a:p>
        </p:txBody>
      </p:sp>
      <p:grpSp>
        <p:nvGrpSpPr>
          <p:cNvPr id="9" name="组合 36"/>
          <p:cNvGrpSpPr/>
          <p:nvPr/>
        </p:nvGrpSpPr>
        <p:grpSpPr>
          <a:xfrm>
            <a:off x="315019" y="226305"/>
            <a:ext cx="665881" cy="665881"/>
            <a:chOff x="3888043" y="2930652"/>
            <a:chExt cx="1769807" cy="1769807"/>
          </a:xfrm>
        </p:grpSpPr>
        <p:sp>
          <p:nvSpPr>
            <p:cNvPr id="10"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21" y="1438102"/>
            <a:ext cx="2937629" cy="4704177"/>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171" y="1438101"/>
            <a:ext cx="2826378" cy="4704177"/>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970" y="1438101"/>
            <a:ext cx="4103244" cy="4704177"/>
          </a:xfrm>
          <a:prstGeom prst="rect">
            <a:avLst/>
          </a:prstGeom>
        </p:spPr>
      </p:pic>
    </p:spTree>
    <p:extLst>
      <p:ext uri="{BB962C8B-B14F-4D97-AF65-F5344CB8AC3E}">
        <p14:creationId xmlns:p14="http://schemas.microsoft.com/office/powerpoint/2010/main" val="268930709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事件表</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31" y="1180407"/>
            <a:ext cx="3722098" cy="5242078"/>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662" y="1180407"/>
            <a:ext cx="4677428" cy="4467849"/>
          </a:xfrm>
          <a:prstGeom prst="rect">
            <a:avLst/>
          </a:prstGeom>
        </p:spPr>
      </p:pic>
    </p:spTree>
    <p:extLst>
      <p:ext uri="{BB962C8B-B14F-4D97-AF65-F5344CB8AC3E}">
        <p14:creationId xmlns:p14="http://schemas.microsoft.com/office/powerpoint/2010/main" val="107575465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19" y="1656035"/>
            <a:ext cx="4688881" cy="4196125"/>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65" y="2211609"/>
            <a:ext cx="6626400" cy="3084975"/>
          </a:xfrm>
          <a:prstGeom prst="rect">
            <a:avLst/>
          </a:prstGeom>
        </p:spPr>
      </p:pic>
    </p:spTree>
    <p:extLst>
      <p:ext uri="{BB962C8B-B14F-4D97-AF65-F5344CB8AC3E}">
        <p14:creationId xmlns:p14="http://schemas.microsoft.com/office/powerpoint/2010/main" val="297747847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2002688"/>
            <a:ext cx="6003643" cy="3191048"/>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506" y="2002688"/>
            <a:ext cx="4241517" cy="3191048"/>
          </a:xfrm>
          <a:prstGeom prst="rect">
            <a:avLst/>
          </a:prstGeom>
        </p:spPr>
      </p:pic>
    </p:spTree>
    <p:extLst>
      <p:ext uri="{BB962C8B-B14F-4D97-AF65-F5344CB8AC3E}">
        <p14:creationId xmlns:p14="http://schemas.microsoft.com/office/powerpoint/2010/main" val="252320514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1956725"/>
            <a:ext cx="4693315" cy="3479526"/>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662" y="1956725"/>
            <a:ext cx="5264154" cy="3479526"/>
          </a:xfrm>
          <a:prstGeom prst="rect">
            <a:avLst/>
          </a:prstGeom>
        </p:spPr>
      </p:pic>
    </p:spTree>
    <p:extLst>
      <p:ext uri="{BB962C8B-B14F-4D97-AF65-F5344CB8AC3E}">
        <p14:creationId xmlns:p14="http://schemas.microsoft.com/office/powerpoint/2010/main" val="227251776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5"/>
          <p:cNvSpPr/>
          <p:nvPr/>
        </p:nvSpPr>
        <p:spPr>
          <a:xfrm>
            <a:off x="2868245" y="1124079"/>
            <a:ext cx="1330560" cy="1330560"/>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6"/>
          <p:cNvGrpSpPr/>
          <p:nvPr/>
        </p:nvGrpSpPr>
        <p:grpSpPr>
          <a:xfrm>
            <a:off x="7979356" y="1140701"/>
            <a:ext cx="1330560" cy="1330560"/>
            <a:chOff x="3888043" y="2930652"/>
            <a:chExt cx="1769807" cy="1769807"/>
          </a:xfrm>
        </p:grpSpPr>
        <p:sp>
          <p:nvSpPr>
            <p:cNvPr id="5" name="椭圆 26"/>
            <p:cNvSpPr/>
            <p:nvPr/>
          </p:nvSpPr>
          <p:spPr>
            <a:xfrm>
              <a:off x="3888043"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7" name="组合 37"/>
          <p:cNvGrpSpPr/>
          <p:nvPr/>
        </p:nvGrpSpPr>
        <p:grpSpPr bwMode="gray">
          <a:xfrm>
            <a:off x="5417822" y="1132392"/>
            <a:ext cx="1330560" cy="1330560"/>
            <a:chOff x="6494599" y="2930652"/>
            <a:chExt cx="1769807" cy="1769807"/>
          </a:xfrm>
          <a:solidFill>
            <a:schemeClr val="bg2">
              <a:lumMod val="90000"/>
            </a:schemeClr>
          </a:solidFill>
        </p:grpSpPr>
        <p:sp>
          <p:nvSpPr>
            <p:cNvPr id="8" name="椭圆 28"/>
            <p:cNvSpPr/>
            <p:nvPr/>
          </p:nvSpPr>
          <p:spPr bwMode="gray">
            <a:xfrm>
              <a:off x="6494599" y="2930652"/>
              <a:ext cx="1769807" cy="176980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0" name="组合 38"/>
          <p:cNvGrpSpPr/>
          <p:nvPr/>
        </p:nvGrpSpPr>
        <p:grpSpPr>
          <a:xfrm>
            <a:off x="2814720" y="3759214"/>
            <a:ext cx="1330560" cy="1330560"/>
            <a:chOff x="8776009" y="2930652"/>
            <a:chExt cx="1769807" cy="1769807"/>
          </a:xfrm>
        </p:grpSpPr>
        <p:sp>
          <p:nvSpPr>
            <p:cNvPr id="11" name="椭圆 30"/>
            <p:cNvSpPr/>
            <p:nvPr/>
          </p:nvSpPr>
          <p:spPr>
            <a:xfrm>
              <a:off x="877600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3" name="组合 2"/>
          <p:cNvGrpSpPr/>
          <p:nvPr/>
        </p:nvGrpSpPr>
        <p:grpSpPr>
          <a:xfrm>
            <a:off x="2334377" y="2557959"/>
            <a:ext cx="2324100" cy="880009"/>
            <a:chOff x="996027" y="4927086"/>
            <a:chExt cx="2324100" cy="880009"/>
          </a:xfrm>
        </p:grpSpPr>
        <p:sp>
          <p:nvSpPr>
            <p:cNvPr id="14"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One</a:t>
              </a:r>
              <a:endParaRPr lang="zh-CN" altLang="en-US" sz="2400" dirty="0">
                <a:solidFill>
                  <a:schemeClr val="bg1"/>
                </a:solidFill>
                <a:latin typeface="Nexa Light" panose="02000000000000000000" pitchFamily="2" charset="0"/>
              </a:endParaRPr>
            </a:p>
          </p:txBody>
        </p:sp>
        <p:sp>
          <p:nvSpPr>
            <p:cNvPr id="15"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動機</a:t>
              </a:r>
              <a:r>
                <a:rPr lang="en-US" altLang="zh-CN" sz="2400" dirty="0" smtClean="0">
                  <a:solidFill>
                    <a:schemeClr val="bg1"/>
                  </a:solidFill>
                  <a:latin typeface="Nexa Light" panose="02000000000000000000" pitchFamily="2" charset="0"/>
                </a:rPr>
                <a:t> </a:t>
              </a:r>
              <a:endParaRPr lang="zh-CN" altLang="en-US" sz="2400" dirty="0">
                <a:solidFill>
                  <a:schemeClr val="bg1"/>
                </a:solidFill>
                <a:latin typeface="Nexa Light" panose="02000000000000000000" pitchFamily="2" charset="0"/>
              </a:endParaRPr>
            </a:p>
          </p:txBody>
        </p:sp>
      </p:grpSp>
      <p:grpSp>
        <p:nvGrpSpPr>
          <p:cNvPr id="16" name="组合 3"/>
          <p:cNvGrpSpPr/>
          <p:nvPr/>
        </p:nvGrpSpPr>
        <p:grpSpPr>
          <a:xfrm>
            <a:off x="4943358" y="2607834"/>
            <a:ext cx="2324100" cy="888321"/>
            <a:chOff x="3638259" y="4927086"/>
            <a:chExt cx="2324100" cy="888321"/>
          </a:xfrm>
        </p:grpSpPr>
        <p:sp>
          <p:nvSpPr>
            <p:cNvPr id="17"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Two</a:t>
              </a:r>
              <a:endParaRPr lang="zh-CN" altLang="en-US" sz="2400" dirty="0">
                <a:solidFill>
                  <a:schemeClr val="tx1">
                    <a:lumMod val="65000"/>
                    <a:lumOff val="35000"/>
                  </a:schemeClr>
                </a:solidFill>
                <a:latin typeface="Nexa Light" panose="02000000000000000000" pitchFamily="2" charset="0"/>
              </a:endParaRPr>
            </a:p>
          </p:txBody>
        </p:sp>
        <p:sp>
          <p:nvSpPr>
            <p:cNvPr id="18"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網頁功能</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19" name="组合 4"/>
          <p:cNvGrpSpPr/>
          <p:nvPr/>
        </p:nvGrpSpPr>
        <p:grpSpPr>
          <a:xfrm>
            <a:off x="7494149" y="2666023"/>
            <a:ext cx="2324100" cy="863383"/>
            <a:chOff x="6255552" y="4927086"/>
            <a:chExt cx="2324100" cy="863383"/>
          </a:xfrm>
        </p:grpSpPr>
        <p:sp>
          <p:nvSpPr>
            <p:cNvPr id="20"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Three</a:t>
              </a:r>
              <a:endParaRPr lang="zh-CN" altLang="en-US" sz="2400" dirty="0">
                <a:solidFill>
                  <a:schemeClr val="tx1">
                    <a:lumMod val="65000"/>
                    <a:lumOff val="35000"/>
                  </a:schemeClr>
                </a:solidFill>
                <a:latin typeface="Nexa Light" panose="02000000000000000000" pitchFamily="2" charset="0"/>
              </a:endParaRPr>
            </a:p>
          </p:txBody>
        </p:sp>
        <p:sp>
          <p:nvSpPr>
            <p:cNvPr id="21"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規格書</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2" name="组合 5"/>
          <p:cNvGrpSpPr/>
          <p:nvPr/>
        </p:nvGrpSpPr>
        <p:grpSpPr>
          <a:xfrm>
            <a:off x="2305791" y="5193093"/>
            <a:ext cx="2324100" cy="946510"/>
            <a:chOff x="8839595" y="4927086"/>
            <a:chExt cx="2324100" cy="946510"/>
          </a:xfrm>
        </p:grpSpPr>
        <p:sp>
          <p:nvSpPr>
            <p:cNvPr id="2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Four</a:t>
              </a:r>
              <a:endParaRPr lang="zh-CN" altLang="en-US" sz="2400" dirty="0">
                <a:solidFill>
                  <a:schemeClr val="tx1">
                    <a:lumMod val="65000"/>
                    <a:lumOff val="35000"/>
                  </a:schemeClr>
                </a:solidFill>
                <a:latin typeface="Nexa Light" panose="02000000000000000000" pitchFamily="2" charset="0"/>
              </a:endParaRPr>
            </a:p>
          </p:txBody>
        </p:sp>
        <p:sp>
          <p:nvSpPr>
            <p:cNvPr id="24"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組員分工</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5" name="组合 5"/>
          <p:cNvGrpSpPr/>
          <p:nvPr/>
        </p:nvGrpSpPr>
        <p:grpSpPr>
          <a:xfrm>
            <a:off x="4885507" y="5212488"/>
            <a:ext cx="2670762" cy="938198"/>
            <a:chOff x="8864532" y="4968649"/>
            <a:chExt cx="2670762" cy="938198"/>
          </a:xfrm>
        </p:grpSpPr>
        <p:sp>
          <p:nvSpPr>
            <p:cNvPr id="26"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a:t>
              </a:r>
              <a:r>
                <a:rPr lang="zh-TW" altLang="en-US" sz="2400" dirty="0" smtClean="0">
                  <a:solidFill>
                    <a:schemeClr val="tx1">
                      <a:lumMod val="65000"/>
                      <a:lumOff val="35000"/>
                    </a:schemeClr>
                  </a:solidFill>
                  <a:latin typeface="Nexa Light" panose="02000000000000000000" pitchFamily="2" charset="0"/>
                </a:rPr>
                <a:t> </a:t>
              </a:r>
              <a:r>
                <a:rPr lang="en-US" altLang="zh-TW" sz="2400" dirty="0" smtClean="0">
                  <a:solidFill>
                    <a:schemeClr val="tx1">
                      <a:lumMod val="65000"/>
                      <a:lumOff val="35000"/>
                    </a:schemeClr>
                  </a:solidFill>
                  <a:latin typeface="Nexa Light" panose="02000000000000000000" pitchFamily="2" charset="0"/>
                </a:rPr>
                <a:t>Five</a:t>
              </a:r>
              <a:endParaRPr lang="zh-CN" altLang="en-US" sz="2400" dirty="0">
                <a:solidFill>
                  <a:schemeClr val="tx1">
                    <a:lumMod val="65000"/>
                    <a:lumOff val="35000"/>
                  </a:schemeClr>
                </a:solidFill>
                <a:latin typeface="Nexa Light" panose="02000000000000000000" pitchFamily="2" charset="0"/>
              </a:endParaRPr>
            </a:p>
          </p:txBody>
        </p:sp>
        <p:sp>
          <p:nvSpPr>
            <p:cNvPr id="27"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遇到最困難的地方</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8" name="组合 5"/>
          <p:cNvGrpSpPr/>
          <p:nvPr/>
        </p:nvGrpSpPr>
        <p:grpSpPr>
          <a:xfrm>
            <a:off x="7606839" y="5242968"/>
            <a:ext cx="2324100" cy="904948"/>
            <a:chOff x="8881158" y="4927086"/>
            <a:chExt cx="2324100" cy="904948"/>
          </a:xfrm>
        </p:grpSpPr>
        <p:sp>
          <p:nvSpPr>
            <p:cNvPr id="29"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SIX</a:t>
              </a:r>
              <a:endParaRPr lang="zh-CN" altLang="en-US" sz="2400" dirty="0">
                <a:solidFill>
                  <a:schemeClr val="tx1">
                    <a:lumMod val="65000"/>
                    <a:lumOff val="35000"/>
                  </a:schemeClr>
                </a:solidFill>
                <a:latin typeface="Nexa Light" panose="02000000000000000000" pitchFamily="2" charset="0"/>
              </a:endParaRPr>
            </a:p>
          </p:txBody>
        </p:sp>
        <p:sp>
          <p:nvSpPr>
            <p:cNvPr id="30"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結語</a:t>
              </a:r>
              <a:endParaRPr lang="zh-CN" altLang="en-US" sz="2400" dirty="0">
                <a:solidFill>
                  <a:schemeClr val="tx1">
                    <a:lumMod val="65000"/>
                    <a:lumOff val="35000"/>
                  </a:schemeClr>
                </a:solidFill>
                <a:latin typeface="標楷體" pitchFamily="65" charset="-120"/>
                <a:ea typeface="標楷體" pitchFamily="65" charset="-120"/>
              </a:endParaRPr>
            </a:p>
          </p:txBody>
        </p:sp>
      </p:grpSp>
      <p:sp>
        <p:nvSpPr>
          <p:cNvPr id="31" name="椭圆 30"/>
          <p:cNvSpPr/>
          <p:nvPr/>
        </p:nvSpPr>
        <p:spPr>
          <a:xfrm>
            <a:off x="5452626" y="3770298"/>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3"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4" name="椭圆 30"/>
          <p:cNvSpPr/>
          <p:nvPr/>
        </p:nvSpPr>
        <p:spPr>
          <a:xfrm>
            <a:off x="8073907" y="3839570"/>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750"/>
                                        <p:tgtEl>
                                          <p:spTgt spid="22"/>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750"/>
                                        <p:tgtEl>
                                          <p:spTgt spid="25"/>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1941222"/>
            <a:ext cx="4760897" cy="3520240"/>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701" y="1945984"/>
            <a:ext cx="4971098" cy="3611570"/>
          </a:xfrm>
          <a:prstGeom prst="rect">
            <a:avLst/>
          </a:prstGeom>
        </p:spPr>
      </p:pic>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1934122"/>
            <a:ext cx="4900457" cy="3623432"/>
          </a:xfrm>
          <a:prstGeom prst="rect">
            <a:avLst/>
          </a:prstGeom>
        </p:spPr>
      </p:pic>
    </p:spTree>
    <p:extLst>
      <p:ext uri="{BB962C8B-B14F-4D97-AF65-F5344CB8AC3E}">
        <p14:creationId xmlns:p14="http://schemas.microsoft.com/office/powerpoint/2010/main" val="128388427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426" y="1954364"/>
            <a:ext cx="4544932" cy="3603190"/>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65" y="1948321"/>
            <a:ext cx="4760897" cy="3609233"/>
          </a:xfrm>
          <a:prstGeom prst="rect">
            <a:avLst/>
          </a:prstGeom>
        </p:spPr>
      </p:pic>
    </p:spTree>
    <p:extLst>
      <p:ext uri="{BB962C8B-B14F-4D97-AF65-F5344CB8AC3E}">
        <p14:creationId xmlns:p14="http://schemas.microsoft.com/office/powerpoint/2010/main" val="405252304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1941221"/>
            <a:ext cx="4760897" cy="3610680"/>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426" y="1955421"/>
            <a:ext cx="5181151" cy="3602133"/>
          </a:xfrm>
          <a:prstGeom prst="rect">
            <a:avLst/>
          </a:prstGeom>
        </p:spPr>
      </p:pic>
    </p:spTree>
    <p:extLst>
      <p:ext uri="{BB962C8B-B14F-4D97-AF65-F5344CB8AC3E}">
        <p14:creationId xmlns:p14="http://schemas.microsoft.com/office/powerpoint/2010/main" val="42427311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65" y="1934120"/>
            <a:ext cx="4760897" cy="3636359"/>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426" y="1984189"/>
            <a:ext cx="5070763" cy="3573681"/>
          </a:xfrm>
          <a:prstGeom prst="rect">
            <a:avLst/>
          </a:prstGeom>
        </p:spPr>
      </p:pic>
    </p:spTree>
    <p:extLst>
      <p:ext uri="{BB962C8B-B14F-4D97-AF65-F5344CB8AC3E}">
        <p14:creationId xmlns:p14="http://schemas.microsoft.com/office/powerpoint/2010/main" val="245032468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79" y="1927020"/>
            <a:ext cx="6623666" cy="3123035"/>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2" y="1927020"/>
            <a:ext cx="4401759" cy="3127118"/>
          </a:xfrm>
          <a:prstGeom prst="rect">
            <a:avLst/>
          </a:prstGeom>
        </p:spPr>
      </p:pic>
    </p:spTree>
    <p:extLst>
      <p:ext uri="{BB962C8B-B14F-4D97-AF65-F5344CB8AC3E}">
        <p14:creationId xmlns:p14="http://schemas.microsoft.com/office/powerpoint/2010/main" val="320622696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12" y="1934121"/>
            <a:ext cx="6156742" cy="2878948"/>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505" y="1934122"/>
            <a:ext cx="4663741" cy="2878948"/>
          </a:xfrm>
          <a:prstGeom prst="rect">
            <a:avLst/>
          </a:prstGeom>
        </p:spPr>
      </p:pic>
    </p:spTree>
    <p:extLst>
      <p:ext uri="{BB962C8B-B14F-4D97-AF65-F5344CB8AC3E}">
        <p14:creationId xmlns:p14="http://schemas.microsoft.com/office/powerpoint/2010/main" val="353890406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使用案例圖</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456" y="997526"/>
            <a:ext cx="5666688" cy="5586153"/>
          </a:xfrm>
          <a:prstGeom prst="rect">
            <a:avLst/>
          </a:prstGeom>
        </p:spPr>
      </p:pic>
    </p:spTree>
    <p:extLst>
      <p:ext uri="{BB962C8B-B14F-4D97-AF65-F5344CB8AC3E}">
        <p14:creationId xmlns:p14="http://schemas.microsoft.com/office/powerpoint/2010/main" val="319904556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使用案例圖</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86" y="1255219"/>
            <a:ext cx="7075263" cy="5045827"/>
          </a:xfrm>
          <a:prstGeom prst="rect">
            <a:avLst/>
          </a:prstGeom>
        </p:spPr>
      </p:pic>
    </p:spTree>
    <p:extLst>
      <p:ext uri="{BB962C8B-B14F-4D97-AF65-F5344CB8AC3E}">
        <p14:creationId xmlns:p14="http://schemas.microsoft.com/office/powerpoint/2010/main" val="33009355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規格書</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初步類別圖</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86" y="1000251"/>
            <a:ext cx="7109898" cy="5537451"/>
          </a:xfrm>
          <a:prstGeom prst="rect">
            <a:avLst/>
          </a:prstGeom>
        </p:spPr>
      </p:pic>
    </p:spTree>
    <p:extLst>
      <p:ext uri="{BB962C8B-B14F-4D97-AF65-F5344CB8AC3E}">
        <p14:creationId xmlns:p14="http://schemas.microsoft.com/office/powerpoint/2010/main" val="33219307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25"/>
          <p:cNvSpPr/>
          <p:nvPr/>
        </p:nvSpPr>
        <p:spPr>
          <a:xfrm>
            <a:off x="2868245" y="1124079"/>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6"/>
          <p:cNvGrpSpPr/>
          <p:nvPr/>
        </p:nvGrpSpPr>
        <p:grpSpPr>
          <a:xfrm>
            <a:off x="7979356" y="1140701"/>
            <a:ext cx="1330560" cy="1330560"/>
            <a:chOff x="3888043" y="2930652"/>
            <a:chExt cx="1769807" cy="1769807"/>
          </a:xfrm>
        </p:grpSpPr>
        <p:sp>
          <p:nvSpPr>
            <p:cNvPr id="4" name="椭圆 26"/>
            <p:cNvSpPr/>
            <p:nvPr/>
          </p:nvSpPr>
          <p:spPr>
            <a:xfrm>
              <a:off x="3888043"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6" name="组合 37"/>
          <p:cNvGrpSpPr/>
          <p:nvPr/>
        </p:nvGrpSpPr>
        <p:grpSpPr bwMode="gray">
          <a:xfrm>
            <a:off x="5417822" y="1132392"/>
            <a:ext cx="1330560" cy="1330560"/>
            <a:chOff x="6494599" y="2930652"/>
            <a:chExt cx="1769807" cy="1769807"/>
          </a:xfrm>
          <a:solidFill>
            <a:schemeClr val="bg2">
              <a:lumMod val="90000"/>
            </a:schemeClr>
          </a:solidFill>
        </p:grpSpPr>
        <p:sp>
          <p:nvSpPr>
            <p:cNvPr id="7" name="椭圆 28"/>
            <p:cNvSpPr/>
            <p:nvPr/>
          </p:nvSpPr>
          <p:spPr bwMode="gray">
            <a:xfrm>
              <a:off x="649459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9" name="组合 38"/>
          <p:cNvGrpSpPr/>
          <p:nvPr/>
        </p:nvGrpSpPr>
        <p:grpSpPr>
          <a:xfrm>
            <a:off x="2814720" y="3759214"/>
            <a:ext cx="1330560" cy="1330560"/>
            <a:chOff x="8776009" y="2930652"/>
            <a:chExt cx="1769807" cy="1769807"/>
          </a:xfrm>
        </p:grpSpPr>
        <p:sp>
          <p:nvSpPr>
            <p:cNvPr id="10" name="椭圆 30"/>
            <p:cNvSpPr/>
            <p:nvPr/>
          </p:nvSpPr>
          <p:spPr>
            <a:xfrm>
              <a:off x="877600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2" name="组合 2"/>
          <p:cNvGrpSpPr/>
          <p:nvPr/>
        </p:nvGrpSpPr>
        <p:grpSpPr>
          <a:xfrm>
            <a:off x="2334377" y="2557959"/>
            <a:ext cx="2324100" cy="880009"/>
            <a:chOff x="996027" y="4927086"/>
            <a:chExt cx="2324100" cy="880009"/>
          </a:xfrm>
        </p:grpSpPr>
        <p:sp>
          <p:nvSpPr>
            <p:cNvPr id="13"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One</a:t>
              </a:r>
              <a:endParaRPr lang="zh-CN" altLang="en-US" sz="2400" dirty="0">
                <a:solidFill>
                  <a:schemeClr val="tx1">
                    <a:lumMod val="65000"/>
                    <a:lumOff val="35000"/>
                  </a:schemeClr>
                </a:solidFill>
                <a:latin typeface="Nexa Light" panose="02000000000000000000" pitchFamily="2" charset="0"/>
              </a:endParaRPr>
            </a:p>
          </p:txBody>
        </p:sp>
        <p:sp>
          <p:nvSpPr>
            <p:cNvPr id="14"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動機</a:t>
              </a:r>
              <a:r>
                <a:rPr lang="en-US" altLang="zh-CN" sz="2400" dirty="0" smtClean="0">
                  <a:solidFill>
                    <a:schemeClr val="tx1">
                      <a:lumMod val="65000"/>
                      <a:lumOff val="35000"/>
                    </a:schemeClr>
                  </a:solidFill>
                  <a:latin typeface="Nexa Light" panose="02000000000000000000" pitchFamily="2" charset="0"/>
                </a:rPr>
                <a:t> </a:t>
              </a:r>
              <a:endParaRPr lang="zh-CN" altLang="en-US" sz="2400" dirty="0">
                <a:solidFill>
                  <a:schemeClr val="tx1">
                    <a:lumMod val="65000"/>
                    <a:lumOff val="35000"/>
                  </a:schemeClr>
                </a:solidFill>
                <a:latin typeface="Nexa Light" panose="02000000000000000000" pitchFamily="2" charset="0"/>
              </a:endParaRPr>
            </a:p>
          </p:txBody>
        </p:sp>
      </p:grpSp>
      <p:grpSp>
        <p:nvGrpSpPr>
          <p:cNvPr id="15" name="组合 3"/>
          <p:cNvGrpSpPr/>
          <p:nvPr/>
        </p:nvGrpSpPr>
        <p:grpSpPr>
          <a:xfrm>
            <a:off x="4943358" y="2607834"/>
            <a:ext cx="2324100" cy="888321"/>
            <a:chOff x="3638259" y="4927086"/>
            <a:chExt cx="2324100" cy="888321"/>
          </a:xfrm>
        </p:grpSpPr>
        <p:sp>
          <p:nvSpPr>
            <p:cNvPr id="16"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Two</a:t>
              </a:r>
              <a:endParaRPr lang="zh-CN" altLang="en-US" sz="2400" dirty="0">
                <a:solidFill>
                  <a:schemeClr val="tx1">
                    <a:lumMod val="65000"/>
                    <a:lumOff val="35000"/>
                  </a:schemeClr>
                </a:solidFill>
                <a:latin typeface="Nexa Light" panose="02000000000000000000" pitchFamily="2" charset="0"/>
              </a:endParaRPr>
            </a:p>
          </p:txBody>
        </p:sp>
        <p:sp>
          <p:nvSpPr>
            <p:cNvPr id="17"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網頁功能</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18" name="组合 4"/>
          <p:cNvGrpSpPr/>
          <p:nvPr/>
        </p:nvGrpSpPr>
        <p:grpSpPr>
          <a:xfrm>
            <a:off x="7494149" y="2666023"/>
            <a:ext cx="2324100" cy="863383"/>
            <a:chOff x="6255552" y="4927086"/>
            <a:chExt cx="2324100" cy="863383"/>
          </a:xfrm>
        </p:grpSpPr>
        <p:sp>
          <p:nvSpPr>
            <p:cNvPr id="19"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Three</a:t>
              </a:r>
              <a:endParaRPr lang="zh-CN" altLang="en-US" sz="2400" dirty="0">
                <a:solidFill>
                  <a:schemeClr val="tx1">
                    <a:lumMod val="65000"/>
                    <a:lumOff val="35000"/>
                  </a:schemeClr>
                </a:solidFill>
                <a:latin typeface="Nexa Light" panose="02000000000000000000" pitchFamily="2" charset="0"/>
              </a:endParaRPr>
            </a:p>
          </p:txBody>
        </p:sp>
        <p:sp>
          <p:nvSpPr>
            <p:cNvPr id="20"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規格書</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1" name="组合 5"/>
          <p:cNvGrpSpPr/>
          <p:nvPr/>
        </p:nvGrpSpPr>
        <p:grpSpPr>
          <a:xfrm>
            <a:off x="2305791" y="5193093"/>
            <a:ext cx="2324100" cy="946510"/>
            <a:chOff x="8839595" y="4927086"/>
            <a:chExt cx="2324100" cy="946510"/>
          </a:xfrm>
        </p:grpSpPr>
        <p:sp>
          <p:nvSpPr>
            <p:cNvPr id="22"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23"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組員分工</a:t>
              </a:r>
              <a:endParaRPr lang="zh-CN" altLang="en-US" sz="2400" dirty="0">
                <a:solidFill>
                  <a:schemeClr val="bg1"/>
                </a:solidFill>
                <a:latin typeface="標楷體" pitchFamily="65" charset="-120"/>
                <a:ea typeface="標楷體" pitchFamily="65" charset="-120"/>
              </a:endParaRPr>
            </a:p>
          </p:txBody>
        </p:sp>
      </p:grpSp>
      <p:grpSp>
        <p:nvGrpSpPr>
          <p:cNvPr id="24" name="组合 5"/>
          <p:cNvGrpSpPr/>
          <p:nvPr/>
        </p:nvGrpSpPr>
        <p:grpSpPr>
          <a:xfrm>
            <a:off x="4885507" y="5212488"/>
            <a:ext cx="2670762" cy="938198"/>
            <a:chOff x="8864532" y="4968649"/>
            <a:chExt cx="2670762" cy="938198"/>
          </a:xfrm>
        </p:grpSpPr>
        <p:sp>
          <p:nvSpPr>
            <p:cNvPr id="25"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a:t>
              </a:r>
              <a:r>
                <a:rPr lang="zh-TW" altLang="en-US" sz="2400" dirty="0" smtClean="0">
                  <a:solidFill>
                    <a:schemeClr val="tx1">
                      <a:lumMod val="65000"/>
                      <a:lumOff val="35000"/>
                    </a:schemeClr>
                  </a:solidFill>
                  <a:latin typeface="Nexa Light" panose="02000000000000000000" pitchFamily="2" charset="0"/>
                </a:rPr>
                <a:t> </a:t>
              </a:r>
              <a:r>
                <a:rPr lang="en-US" altLang="zh-TW" sz="2400" dirty="0" smtClean="0">
                  <a:solidFill>
                    <a:schemeClr val="tx1">
                      <a:lumMod val="65000"/>
                      <a:lumOff val="35000"/>
                    </a:schemeClr>
                  </a:solidFill>
                  <a:latin typeface="Nexa Light" panose="02000000000000000000" pitchFamily="2" charset="0"/>
                </a:rPr>
                <a:t>Five</a:t>
              </a:r>
              <a:endParaRPr lang="zh-CN" altLang="en-US" sz="2400" dirty="0">
                <a:solidFill>
                  <a:schemeClr val="tx1">
                    <a:lumMod val="65000"/>
                    <a:lumOff val="35000"/>
                  </a:schemeClr>
                </a:solidFill>
                <a:latin typeface="Nexa Light" panose="02000000000000000000" pitchFamily="2" charset="0"/>
              </a:endParaRPr>
            </a:p>
          </p:txBody>
        </p:sp>
        <p:sp>
          <p:nvSpPr>
            <p:cNvPr id="26"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遇到最困難的地方</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7" name="组合 5"/>
          <p:cNvGrpSpPr/>
          <p:nvPr/>
        </p:nvGrpSpPr>
        <p:grpSpPr>
          <a:xfrm>
            <a:off x="7606839" y="5242968"/>
            <a:ext cx="2324100" cy="904948"/>
            <a:chOff x="8881158" y="4927086"/>
            <a:chExt cx="2324100" cy="904948"/>
          </a:xfrm>
        </p:grpSpPr>
        <p:sp>
          <p:nvSpPr>
            <p:cNvPr id="28"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SIX</a:t>
              </a:r>
              <a:endParaRPr lang="zh-CN" altLang="en-US" sz="2400" dirty="0">
                <a:solidFill>
                  <a:schemeClr val="tx1">
                    <a:lumMod val="65000"/>
                    <a:lumOff val="35000"/>
                  </a:schemeClr>
                </a:solidFill>
                <a:latin typeface="Nexa Light" panose="02000000000000000000" pitchFamily="2" charset="0"/>
              </a:endParaRPr>
            </a:p>
          </p:txBody>
        </p:sp>
        <p:sp>
          <p:nvSpPr>
            <p:cNvPr id="29"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結語</a:t>
              </a:r>
              <a:endParaRPr lang="zh-CN" altLang="en-US" sz="2400" dirty="0">
                <a:solidFill>
                  <a:schemeClr val="tx1">
                    <a:lumMod val="65000"/>
                    <a:lumOff val="35000"/>
                  </a:schemeClr>
                </a:solidFill>
                <a:latin typeface="標楷體" pitchFamily="65" charset="-120"/>
                <a:ea typeface="標楷體" pitchFamily="65" charset="-120"/>
              </a:endParaRPr>
            </a:p>
          </p:txBody>
        </p:sp>
      </p:grpSp>
      <p:sp>
        <p:nvSpPr>
          <p:cNvPr id="30" name="椭圆 30"/>
          <p:cNvSpPr/>
          <p:nvPr/>
        </p:nvSpPr>
        <p:spPr>
          <a:xfrm>
            <a:off x="5452626" y="3770298"/>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2"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3" name="椭圆 30"/>
          <p:cNvSpPr/>
          <p:nvPr/>
        </p:nvSpPr>
        <p:spPr>
          <a:xfrm>
            <a:off x="8073907" y="3839570"/>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750"/>
                                        <p:tgtEl>
                                          <p:spTgt spid="24"/>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91839" y="2069870"/>
            <a:ext cx="1446415" cy="707886"/>
          </a:xfrm>
          <a:prstGeom prst="rect">
            <a:avLst/>
          </a:prstGeom>
          <a:noFill/>
        </p:spPr>
        <p:txBody>
          <a:bodyPr wrap="square" rtlCol="0">
            <a:spAutoFit/>
          </a:bodyPr>
          <a:lstStyle/>
          <a:p>
            <a:pPr algn="just"/>
            <a:r>
              <a:rPr lang="zh-TW" altLang="en-US" sz="4000" dirty="0" smtClean="0">
                <a:solidFill>
                  <a:srgbClr val="F7B902"/>
                </a:solidFill>
                <a:latin typeface="標楷體" pitchFamily="65" charset="-120"/>
                <a:ea typeface="標楷體" pitchFamily="65" charset="-120"/>
              </a:rPr>
              <a:t>動機</a:t>
            </a:r>
            <a:endParaRPr lang="zh-CN" altLang="en-US" sz="4000" dirty="0">
              <a:solidFill>
                <a:srgbClr val="F7B902"/>
              </a:solidFill>
              <a:latin typeface="標楷體" pitchFamily="65" charset="-120"/>
              <a:ea typeface="標楷體" pitchFamily="65" charset="-120"/>
            </a:endParaRPr>
          </a:p>
        </p:txBody>
      </p:sp>
      <p:sp>
        <p:nvSpPr>
          <p:cNvPr id="28" name="椭圆 25"/>
          <p:cNvSpPr/>
          <p:nvPr/>
        </p:nvSpPr>
        <p:spPr>
          <a:xfrm>
            <a:off x="1829154" y="1489841"/>
            <a:ext cx="1330560" cy="1330560"/>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4"/>
          <p:cNvPicPr>
            <a:picLocks noChangeAspect="1" noChangeArrowheads="1"/>
          </p:cNvPicPr>
          <p:nvPr/>
        </p:nvPicPr>
        <p:blipFill>
          <a:blip r:embed="rId2" cstate="print"/>
          <a:srcRect/>
          <a:stretch>
            <a:fillRect/>
          </a:stretch>
        </p:blipFill>
        <p:spPr bwMode="auto">
          <a:xfrm>
            <a:off x="2196670" y="1768188"/>
            <a:ext cx="641066" cy="725632"/>
          </a:xfrm>
          <a:prstGeom prst="rect">
            <a:avLst/>
          </a:prstGeom>
          <a:noFill/>
          <a:ln w="9525">
            <a:noFill/>
            <a:miter lim="800000"/>
            <a:headEnd/>
            <a:tailEnd/>
          </a:ln>
          <a:effectLst/>
        </p:spPr>
      </p:pic>
      <p:sp>
        <p:nvSpPr>
          <p:cNvPr id="32" name="文字方塊 31"/>
          <p:cNvSpPr txBox="1"/>
          <p:nvPr/>
        </p:nvSpPr>
        <p:spPr>
          <a:xfrm>
            <a:off x="1255222" y="3358341"/>
            <a:ext cx="9534698" cy="2308324"/>
          </a:xfrm>
          <a:prstGeom prst="rect">
            <a:avLst/>
          </a:prstGeom>
          <a:noFill/>
        </p:spPr>
        <p:txBody>
          <a:bodyPr wrap="square" rtlCol="0">
            <a:spAutoFit/>
          </a:bodyPr>
          <a:lstStyle/>
          <a:p>
            <a:pPr algn="just" eaLnBrk="0" hangingPunct="0"/>
            <a:r>
              <a:rPr lang="zh-TW" altLang="en-US" sz="2400" dirty="0" smtClean="0">
                <a:solidFill>
                  <a:schemeClr val="accent4"/>
                </a:solidFill>
                <a:latin typeface="標楷體" pitchFamily="65" charset="-120"/>
                <a:ea typeface="標楷體" pitchFamily="65" charset="-120"/>
              </a:rPr>
              <a:t>這次會選擇做巴哈姆特動畫瘋這個網頁的原因其實很簡單，就是因為我們這組的組員很常會使用到它，所以我們對這個網頁可以說是相當的熟悉，而且我們也有其中一名組員有付費購買會員，因此我們還可以把這個網頁的功能寫得非常詳細，也許有其他更簡單更適合拿來當作主題的網頁，但是我們討論的結果最終還是決定做巴哈姆特動畫瘋。</a:t>
            </a:r>
            <a:endParaRPr lang="zh-TW" altLang="en-US" sz="2400" dirty="0">
              <a:solidFill>
                <a:schemeClr val="accent4"/>
              </a:solidFill>
              <a:latin typeface="標楷體" pitchFamily="65" charset="-120"/>
              <a:ea typeface="標楷體" pitchFamily="65" charset="-120"/>
            </a:endParaRPr>
          </a:p>
        </p:txBody>
      </p:sp>
      <p:sp>
        <p:nvSpPr>
          <p:cNvPr id="49" name="圓角矩形 48"/>
          <p:cNvSpPr/>
          <p:nvPr/>
        </p:nvSpPr>
        <p:spPr>
          <a:xfrm>
            <a:off x="1363288" y="2967644"/>
            <a:ext cx="9326880" cy="498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accent4"/>
              </a:solidFill>
            </a:endParaRPr>
          </a:p>
        </p:txBody>
      </p:sp>
    </p:spTree>
    <p:extLst>
      <p:ext uri="{BB962C8B-B14F-4D97-AF65-F5344CB8AC3E}">
        <p14:creationId xmlns:p14="http://schemas.microsoft.com/office/powerpoint/2010/main" val="338525819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組員分工</a:t>
            </a:r>
            <a:endParaRPr lang="zh-CN" altLang="en-US" sz="2400" dirty="0">
              <a:solidFill>
                <a:schemeClr val="bg1"/>
              </a:solidFill>
              <a:latin typeface="標楷體" pitchFamily="65" charset="-120"/>
              <a:ea typeface="標楷體" pitchFamily="65" charset="-120"/>
            </a:endParaRPr>
          </a:p>
        </p:txBody>
      </p:sp>
      <p:grpSp>
        <p:nvGrpSpPr>
          <p:cNvPr id="3" name="组合 36"/>
          <p:cNvGrpSpPr/>
          <p:nvPr/>
        </p:nvGrpSpPr>
        <p:grpSpPr>
          <a:xfrm>
            <a:off x="315019" y="226305"/>
            <a:ext cx="665881" cy="665881"/>
            <a:chOff x="3888043" y="2930652"/>
            <a:chExt cx="1769807" cy="1769807"/>
          </a:xfrm>
        </p:grpSpPr>
        <p:sp>
          <p:nvSpPr>
            <p:cNvPr id="4" name="椭圆 26"/>
            <p:cNvSpPr/>
            <p:nvPr/>
          </p:nvSpPr>
          <p:spPr>
            <a:xfrm>
              <a:off x="3888043"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8" name="椭圆 30"/>
          <p:cNvSpPr/>
          <p:nvPr/>
        </p:nvSpPr>
        <p:spPr>
          <a:xfrm>
            <a:off x="315019" y="226305"/>
            <a:ext cx="665881" cy="6658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9" name="KSO_Shape"/>
          <p:cNvSpPr>
            <a:spLocks/>
          </p:cNvSpPr>
          <p:nvPr/>
        </p:nvSpPr>
        <p:spPr bwMode="auto">
          <a:xfrm>
            <a:off x="533687" y="408071"/>
            <a:ext cx="234142" cy="299542"/>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246030"/>
              </p:ext>
            </p:extLst>
          </p:nvPr>
        </p:nvGraphicFramePr>
        <p:xfrm>
          <a:off x="518765" y="1862666"/>
          <a:ext cx="11044584" cy="3880908"/>
        </p:xfrm>
        <a:graphic>
          <a:graphicData uri="http://schemas.openxmlformats.org/drawingml/2006/table">
            <a:tbl>
              <a:tblPr firstRow="1" bandRow="1">
                <a:tableStyleId>{5C22544A-7EE6-4342-B048-85BDC9FD1C3A}</a:tableStyleId>
              </a:tblPr>
              <a:tblGrid>
                <a:gridCol w="1380573">
                  <a:extLst>
                    <a:ext uri="{9D8B030D-6E8A-4147-A177-3AD203B41FA5}">
                      <a16:colId xmlns:a16="http://schemas.microsoft.com/office/drawing/2014/main" val="2336859756"/>
                    </a:ext>
                  </a:extLst>
                </a:gridCol>
                <a:gridCol w="1380573">
                  <a:extLst>
                    <a:ext uri="{9D8B030D-6E8A-4147-A177-3AD203B41FA5}">
                      <a16:colId xmlns:a16="http://schemas.microsoft.com/office/drawing/2014/main" val="3310450763"/>
                    </a:ext>
                  </a:extLst>
                </a:gridCol>
                <a:gridCol w="1380573">
                  <a:extLst>
                    <a:ext uri="{9D8B030D-6E8A-4147-A177-3AD203B41FA5}">
                      <a16:colId xmlns:a16="http://schemas.microsoft.com/office/drawing/2014/main" val="2035179069"/>
                    </a:ext>
                  </a:extLst>
                </a:gridCol>
                <a:gridCol w="1380573">
                  <a:extLst>
                    <a:ext uri="{9D8B030D-6E8A-4147-A177-3AD203B41FA5}">
                      <a16:colId xmlns:a16="http://schemas.microsoft.com/office/drawing/2014/main" val="578120913"/>
                    </a:ext>
                  </a:extLst>
                </a:gridCol>
                <a:gridCol w="1380573">
                  <a:extLst>
                    <a:ext uri="{9D8B030D-6E8A-4147-A177-3AD203B41FA5}">
                      <a16:colId xmlns:a16="http://schemas.microsoft.com/office/drawing/2014/main" val="490851307"/>
                    </a:ext>
                  </a:extLst>
                </a:gridCol>
                <a:gridCol w="1380573">
                  <a:extLst>
                    <a:ext uri="{9D8B030D-6E8A-4147-A177-3AD203B41FA5}">
                      <a16:colId xmlns:a16="http://schemas.microsoft.com/office/drawing/2014/main" val="632250103"/>
                    </a:ext>
                  </a:extLst>
                </a:gridCol>
                <a:gridCol w="1380573">
                  <a:extLst>
                    <a:ext uri="{9D8B030D-6E8A-4147-A177-3AD203B41FA5}">
                      <a16:colId xmlns:a16="http://schemas.microsoft.com/office/drawing/2014/main" val="1427944284"/>
                    </a:ext>
                  </a:extLst>
                </a:gridCol>
                <a:gridCol w="1380573">
                  <a:extLst>
                    <a:ext uri="{9D8B030D-6E8A-4147-A177-3AD203B41FA5}">
                      <a16:colId xmlns:a16="http://schemas.microsoft.com/office/drawing/2014/main" val="1373671260"/>
                    </a:ext>
                  </a:extLst>
                </a:gridCol>
              </a:tblGrid>
              <a:tr h="970227">
                <a:tc>
                  <a:txBody>
                    <a:bodyPr/>
                    <a:lstStyle/>
                    <a:p>
                      <a:pPr algn="just"/>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組員</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利害人關係</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事件表</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使用案例</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使用案例圖</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初步類別圖</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pPr algn="ctr"/>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en-US" altLang="zh-TW" dirty="0" smtClean="0">
                          <a:solidFill>
                            <a:schemeClr val="tx1"/>
                          </a:solidFill>
                          <a:latin typeface="標楷體" panose="03000509000000000000" pitchFamily="65" charset="-120"/>
                          <a:ea typeface="標楷體" panose="03000509000000000000" pitchFamily="65" charset="-120"/>
                        </a:rPr>
                        <a:t>PPT</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tc>
                  <a:txBody>
                    <a:bodyPr/>
                    <a:lstStyle/>
                    <a:p>
                      <a:pPr algn="ctr"/>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整體</a:t>
                      </a:r>
                      <a:endParaRPr lang="zh-TW" altLang="en-US" dirty="0">
                        <a:solidFill>
                          <a:schemeClr val="tx1"/>
                        </a:solidFill>
                        <a:latin typeface="標楷體" panose="03000509000000000000" pitchFamily="65" charset="-120"/>
                        <a:ea typeface="標楷體" panose="03000509000000000000" pitchFamily="65" charset="-120"/>
                      </a:endParaRPr>
                    </a:p>
                  </a:txBody>
                  <a:tcPr>
                    <a:solidFill>
                      <a:srgbClr val="FFC000"/>
                    </a:solidFill>
                  </a:tcPr>
                </a:tc>
                <a:extLst>
                  <a:ext uri="{0D108BD9-81ED-4DB2-BD59-A6C34878D82A}">
                    <a16:rowId xmlns:a16="http://schemas.microsoft.com/office/drawing/2014/main" val="2866133126"/>
                  </a:ext>
                </a:extLst>
              </a:tr>
              <a:tr h="970227">
                <a:tc>
                  <a:txBody>
                    <a:bodyPr/>
                    <a:lstStyle/>
                    <a:p>
                      <a:endParaRPr lang="en-US" altLang="zh-TW" dirty="0" smtClean="0">
                        <a:latin typeface="標楷體" panose="03000509000000000000" pitchFamily="65" charset="-120"/>
                        <a:ea typeface="標楷體" panose="03000509000000000000" pitchFamily="65" charset="-120"/>
                      </a:endParaRPr>
                    </a:p>
                    <a:p>
                      <a:pPr algn="ctr"/>
                      <a:r>
                        <a:rPr lang="zh-TW" altLang="en-US" dirty="0" smtClean="0">
                          <a:latin typeface="標楷體" panose="03000509000000000000" pitchFamily="65" charset="-120"/>
                          <a:ea typeface="標楷體" panose="03000509000000000000" pitchFamily="65" charset="-120"/>
                        </a:rPr>
                        <a:t>林俊毅</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35%</a:t>
                      </a: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35%</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40%</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40%</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extLst>
                  <a:ext uri="{0D108BD9-81ED-4DB2-BD59-A6C34878D82A}">
                    <a16:rowId xmlns:a16="http://schemas.microsoft.com/office/drawing/2014/main" val="4182515388"/>
                  </a:ext>
                </a:extLst>
              </a:tr>
              <a:tr h="970227">
                <a:tc>
                  <a:txBody>
                    <a:bodyPr/>
                    <a:lstStyle/>
                    <a:p>
                      <a:endParaRPr lang="en-US" altLang="zh-TW" dirty="0" smtClean="0">
                        <a:latin typeface="標楷體" panose="03000509000000000000" pitchFamily="65" charset="-120"/>
                        <a:ea typeface="標楷體" panose="03000509000000000000" pitchFamily="65" charset="-120"/>
                      </a:endParaRPr>
                    </a:p>
                    <a:p>
                      <a:pPr algn="ctr"/>
                      <a:r>
                        <a:rPr lang="zh-TW" altLang="en-US" dirty="0" smtClean="0">
                          <a:latin typeface="標楷體" panose="03000509000000000000" pitchFamily="65" charset="-120"/>
                          <a:ea typeface="標楷體" panose="03000509000000000000" pitchFamily="65" charset="-120"/>
                        </a:rPr>
                        <a:t>曾昱翔</a:t>
                      </a:r>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35%</a:t>
                      </a:r>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35%</a:t>
                      </a:r>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40%</a:t>
                      </a:r>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pPr algn="ctr"/>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40%</a:t>
                      </a:r>
                      <a:endParaRPr lang="zh-TW" altLang="en-US" dirty="0" smtClean="0">
                        <a:latin typeface="標楷體" panose="03000509000000000000" pitchFamily="65" charset="-120"/>
                        <a:ea typeface="標楷體" panose="03000509000000000000" pitchFamily="65" charset="-120"/>
                      </a:endParaRPr>
                    </a:p>
                  </a:txBody>
                  <a:tcPr>
                    <a:solidFill>
                      <a:schemeClr val="accent4">
                        <a:lumMod val="60000"/>
                        <a:lumOff val="40000"/>
                      </a:schemeClr>
                    </a:solidFill>
                  </a:tcPr>
                </a:tc>
                <a:extLst>
                  <a:ext uri="{0D108BD9-81ED-4DB2-BD59-A6C34878D82A}">
                    <a16:rowId xmlns:a16="http://schemas.microsoft.com/office/drawing/2014/main" val="914871541"/>
                  </a:ext>
                </a:extLst>
              </a:tr>
              <a:tr h="970227">
                <a:tc>
                  <a:txBody>
                    <a:bodyPr/>
                    <a:lstStyle/>
                    <a:p>
                      <a:endParaRPr lang="en-US" altLang="zh-TW" dirty="0" smtClean="0">
                        <a:latin typeface="標楷體" panose="03000509000000000000" pitchFamily="65" charset="-120"/>
                        <a:ea typeface="標楷體" panose="03000509000000000000" pitchFamily="65" charset="-120"/>
                      </a:endParaRPr>
                    </a:p>
                    <a:p>
                      <a:pPr algn="ctr"/>
                      <a:r>
                        <a:rPr lang="zh-TW" altLang="en-US" dirty="0" smtClean="0">
                          <a:latin typeface="標楷體" panose="03000509000000000000" pitchFamily="65" charset="-120"/>
                          <a:ea typeface="標楷體" panose="03000509000000000000" pitchFamily="65" charset="-120"/>
                        </a:rPr>
                        <a:t>林育德</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30%</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30%</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algn="ctr"/>
                      <a:r>
                        <a:rPr lang="en-US" altLang="zh-TW" dirty="0" smtClean="0">
                          <a:latin typeface="標楷體" panose="03000509000000000000" pitchFamily="65" charset="-120"/>
                          <a:ea typeface="標楷體" panose="03000509000000000000" pitchFamily="65" charset="-120"/>
                        </a:rPr>
                        <a:t>20%</a:t>
                      </a:r>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pPr algn="ctr"/>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20%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pPr algn="ctr"/>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20%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20%</a:t>
                      </a:r>
                      <a:endParaRPr lang="zh-TW" altLang="en-US" dirty="0" smtClean="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tc>
                  <a:txBody>
                    <a:bodyPr/>
                    <a:lstStyle/>
                    <a:p>
                      <a:endParaRPr lang="en-US" altLang="zh-TW" dirty="0" smtClean="0">
                        <a:latin typeface="標楷體" panose="03000509000000000000" pitchFamily="65" charset="-120"/>
                        <a:ea typeface="標楷體" panose="03000509000000000000" pitchFamily="65"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標楷體" panose="03000509000000000000" pitchFamily="65" charset="-120"/>
                          <a:ea typeface="標楷體" panose="03000509000000000000" pitchFamily="65" charset="-120"/>
                        </a:rPr>
                        <a:t>20%</a:t>
                      </a:r>
                      <a:endParaRPr lang="zh-TW" altLang="en-US" dirty="0" smtClean="0">
                        <a:latin typeface="標楷體" panose="03000509000000000000" pitchFamily="65" charset="-120"/>
                        <a:ea typeface="標楷體" panose="03000509000000000000" pitchFamily="65" charset="-120"/>
                      </a:endParaRPr>
                    </a:p>
                  </a:txBody>
                  <a:tcPr>
                    <a:solidFill>
                      <a:schemeClr val="accent4">
                        <a:lumMod val="40000"/>
                        <a:lumOff val="60000"/>
                      </a:schemeClr>
                    </a:solidFill>
                  </a:tcPr>
                </a:tc>
                <a:extLst>
                  <a:ext uri="{0D108BD9-81ED-4DB2-BD59-A6C34878D82A}">
                    <a16:rowId xmlns:a16="http://schemas.microsoft.com/office/drawing/2014/main" val="588037458"/>
                  </a:ext>
                </a:extLst>
              </a:tr>
            </a:tbl>
          </a:graphicData>
        </a:graphic>
      </p:graphicFrame>
    </p:spTree>
    <p:extLst>
      <p:ext uri="{BB962C8B-B14F-4D97-AF65-F5344CB8AC3E}">
        <p14:creationId xmlns:p14="http://schemas.microsoft.com/office/powerpoint/2010/main" val="140144551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組員分工</a:t>
            </a:r>
            <a:endParaRPr lang="zh-CN" altLang="en-US" sz="2400" dirty="0">
              <a:solidFill>
                <a:schemeClr val="bg1"/>
              </a:solidFill>
              <a:latin typeface="標楷體" pitchFamily="65" charset="-120"/>
              <a:ea typeface="標楷體" pitchFamily="65" charset="-120"/>
            </a:endParaRPr>
          </a:p>
        </p:txBody>
      </p:sp>
      <p:sp>
        <p:nvSpPr>
          <p:cNvPr id="3" name="椭圆 30"/>
          <p:cNvSpPr/>
          <p:nvPr/>
        </p:nvSpPr>
        <p:spPr>
          <a:xfrm>
            <a:off x="315019" y="226305"/>
            <a:ext cx="665881" cy="6658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auto">
          <a:xfrm>
            <a:off x="533687" y="408071"/>
            <a:ext cx="234142" cy="299542"/>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87" y="2709756"/>
            <a:ext cx="5441636" cy="1852719"/>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462" y="1242260"/>
            <a:ext cx="4835113" cy="4787710"/>
          </a:xfrm>
          <a:prstGeom prst="rect">
            <a:avLst/>
          </a:prstGeom>
        </p:spPr>
      </p:pic>
    </p:spTree>
    <p:extLst>
      <p:ext uri="{BB962C8B-B14F-4D97-AF65-F5344CB8AC3E}">
        <p14:creationId xmlns:p14="http://schemas.microsoft.com/office/powerpoint/2010/main" val="149446725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組員分工</a:t>
            </a:r>
            <a:endParaRPr lang="zh-CN" altLang="en-US" sz="2400" dirty="0">
              <a:solidFill>
                <a:schemeClr val="bg1"/>
              </a:solidFill>
              <a:latin typeface="標楷體" pitchFamily="65" charset="-120"/>
              <a:ea typeface="標楷體" pitchFamily="65" charset="-120"/>
            </a:endParaRPr>
          </a:p>
        </p:txBody>
      </p:sp>
      <p:sp>
        <p:nvSpPr>
          <p:cNvPr id="3" name="椭圆 30"/>
          <p:cNvSpPr/>
          <p:nvPr/>
        </p:nvSpPr>
        <p:spPr>
          <a:xfrm>
            <a:off x="315019" y="226305"/>
            <a:ext cx="665881" cy="6658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auto">
          <a:xfrm>
            <a:off x="533687" y="408071"/>
            <a:ext cx="234142" cy="299542"/>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832" y="962024"/>
            <a:ext cx="6956453" cy="5534025"/>
          </a:xfrm>
          <a:prstGeom prst="rect">
            <a:avLst/>
          </a:prstGeom>
        </p:spPr>
      </p:pic>
    </p:spTree>
    <p:extLst>
      <p:ext uri="{BB962C8B-B14F-4D97-AF65-F5344CB8AC3E}">
        <p14:creationId xmlns:p14="http://schemas.microsoft.com/office/powerpoint/2010/main" val="351946454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25"/>
          <p:cNvSpPr/>
          <p:nvPr/>
        </p:nvSpPr>
        <p:spPr>
          <a:xfrm>
            <a:off x="2868245" y="1124079"/>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6"/>
          <p:cNvGrpSpPr/>
          <p:nvPr/>
        </p:nvGrpSpPr>
        <p:grpSpPr>
          <a:xfrm>
            <a:off x="7979356" y="1140701"/>
            <a:ext cx="1330560" cy="1330560"/>
            <a:chOff x="3888043" y="2930652"/>
            <a:chExt cx="1769807" cy="1769807"/>
          </a:xfrm>
        </p:grpSpPr>
        <p:sp>
          <p:nvSpPr>
            <p:cNvPr id="4" name="椭圆 26"/>
            <p:cNvSpPr/>
            <p:nvPr/>
          </p:nvSpPr>
          <p:spPr>
            <a:xfrm>
              <a:off x="3888043"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6" name="组合 37"/>
          <p:cNvGrpSpPr/>
          <p:nvPr/>
        </p:nvGrpSpPr>
        <p:grpSpPr bwMode="gray">
          <a:xfrm>
            <a:off x="5417822" y="1132392"/>
            <a:ext cx="1330560" cy="1330560"/>
            <a:chOff x="6494599" y="2930652"/>
            <a:chExt cx="1769807" cy="1769807"/>
          </a:xfrm>
          <a:solidFill>
            <a:schemeClr val="bg2">
              <a:lumMod val="90000"/>
            </a:schemeClr>
          </a:solidFill>
        </p:grpSpPr>
        <p:sp>
          <p:nvSpPr>
            <p:cNvPr id="7" name="椭圆 28"/>
            <p:cNvSpPr/>
            <p:nvPr/>
          </p:nvSpPr>
          <p:spPr bwMode="gray">
            <a:xfrm>
              <a:off x="649459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9" name="组合 38"/>
          <p:cNvGrpSpPr/>
          <p:nvPr/>
        </p:nvGrpSpPr>
        <p:grpSpPr>
          <a:xfrm>
            <a:off x="2814720" y="3759214"/>
            <a:ext cx="1330560" cy="1330560"/>
            <a:chOff x="8776009" y="2930652"/>
            <a:chExt cx="1769807" cy="1769807"/>
          </a:xfrm>
        </p:grpSpPr>
        <p:sp>
          <p:nvSpPr>
            <p:cNvPr id="10" name="椭圆 30"/>
            <p:cNvSpPr/>
            <p:nvPr/>
          </p:nvSpPr>
          <p:spPr>
            <a:xfrm>
              <a:off x="877600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2" name="组合 2"/>
          <p:cNvGrpSpPr/>
          <p:nvPr/>
        </p:nvGrpSpPr>
        <p:grpSpPr>
          <a:xfrm>
            <a:off x="2334377" y="2557959"/>
            <a:ext cx="2324100" cy="880009"/>
            <a:chOff x="996027" y="4927086"/>
            <a:chExt cx="2324100" cy="880009"/>
          </a:xfrm>
        </p:grpSpPr>
        <p:sp>
          <p:nvSpPr>
            <p:cNvPr id="13"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One</a:t>
              </a:r>
              <a:endParaRPr lang="zh-CN" altLang="en-US" sz="2400" dirty="0">
                <a:solidFill>
                  <a:schemeClr val="tx1">
                    <a:lumMod val="65000"/>
                    <a:lumOff val="35000"/>
                  </a:schemeClr>
                </a:solidFill>
                <a:latin typeface="Nexa Light" panose="02000000000000000000" pitchFamily="2" charset="0"/>
              </a:endParaRPr>
            </a:p>
          </p:txBody>
        </p:sp>
        <p:sp>
          <p:nvSpPr>
            <p:cNvPr id="14"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動機</a:t>
              </a:r>
              <a:r>
                <a:rPr lang="en-US" altLang="zh-CN" sz="2400" dirty="0" smtClean="0">
                  <a:solidFill>
                    <a:schemeClr val="tx1">
                      <a:lumMod val="65000"/>
                      <a:lumOff val="35000"/>
                    </a:schemeClr>
                  </a:solidFill>
                  <a:latin typeface="Nexa Light" panose="02000000000000000000" pitchFamily="2" charset="0"/>
                </a:rPr>
                <a:t> </a:t>
              </a:r>
              <a:endParaRPr lang="zh-CN" altLang="en-US" sz="2400" dirty="0">
                <a:solidFill>
                  <a:schemeClr val="tx1">
                    <a:lumMod val="65000"/>
                    <a:lumOff val="35000"/>
                  </a:schemeClr>
                </a:solidFill>
                <a:latin typeface="Nexa Light" panose="02000000000000000000" pitchFamily="2" charset="0"/>
              </a:endParaRPr>
            </a:p>
          </p:txBody>
        </p:sp>
      </p:grpSp>
      <p:grpSp>
        <p:nvGrpSpPr>
          <p:cNvPr id="15" name="组合 3"/>
          <p:cNvGrpSpPr/>
          <p:nvPr/>
        </p:nvGrpSpPr>
        <p:grpSpPr>
          <a:xfrm>
            <a:off x="4943358" y="2607834"/>
            <a:ext cx="2324100" cy="888321"/>
            <a:chOff x="3638259" y="4927086"/>
            <a:chExt cx="2324100" cy="888321"/>
          </a:xfrm>
        </p:grpSpPr>
        <p:sp>
          <p:nvSpPr>
            <p:cNvPr id="16"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Two</a:t>
              </a:r>
              <a:endParaRPr lang="zh-CN" altLang="en-US" sz="2400" dirty="0">
                <a:solidFill>
                  <a:schemeClr val="tx1">
                    <a:lumMod val="65000"/>
                    <a:lumOff val="35000"/>
                  </a:schemeClr>
                </a:solidFill>
                <a:latin typeface="Nexa Light" panose="02000000000000000000" pitchFamily="2" charset="0"/>
              </a:endParaRPr>
            </a:p>
          </p:txBody>
        </p:sp>
        <p:sp>
          <p:nvSpPr>
            <p:cNvPr id="17"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網頁功能</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18" name="组合 4"/>
          <p:cNvGrpSpPr/>
          <p:nvPr/>
        </p:nvGrpSpPr>
        <p:grpSpPr>
          <a:xfrm>
            <a:off x="7494149" y="2666023"/>
            <a:ext cx="2324100" cy="863383"/>
            <a:chOff x="6255552" y="4927086"/>
            <a:chExt cx="2324100" cy="863383"/>
          </a:xfrm>
        </p:grpSpPr>
        <p:sp>
          <p:nvSpPr>
            <p:cNvPr id="19"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Three</a:t>
              </a:r>
              <a:endParaRPr lang="zh-CN" altLang="en-US" sz="2400" dirty="0">
                <a:solidFill>
                  <a:schemeClr val="tx1">
                    <a:lumMod val="65000"/>
                    <a:lumOff val="35000"/>
                  </a:schemeClr>
                </a:solidFill>
                <a:latin typeface="Nexa Light" panose="02000000000000000000" pitchFamily="2" charset="0"/>
              </a:endParaRPr>
            </a:p>
          </p:txBody>
        </p:sp>
        <p:sp>
          <p:nvSpPr>
            <p:cNvPr id="20"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規格書</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1" name="组合 5"/>
          <p:cNvGrpSpPr/>
          <p:nvPr/>
        </p:nvGrpSpPr>
        <p:grpSpPr>
          <a:xfrm>
            <a:off x="2305791" y="5193093"/>
            <a:ext cx="2324100" cy="946510"/>
            <a:chOff x="8839595" y="4927086"/>
            <a:chExt cx="2324100" cy="946510"/>
          </a:xfrm>
        </p:grpSpPr>
        <p:sp>
          <p:nvSpPr>
            <p:cNvPr id="22"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Four</a:t>
              </a:r>
              <a:endParaRPr lang="zh-CN" altLang="en-US" sz="2400" dirty="0">
                <a:solidFill>
                  <a:schemeClr val="tx1">
                    <a:lumMod val="65000"/>
                    <a:lumOff val="35000"/>
                  </a:schemeClr>
                </a:solidFill>
                <a:latin typeface="Nexa Light" panose="02000000000000000000" pitchFamily="2" charset="0"/>
              </a:endParaRPr>
            </a:p>
          </p:txBody>
        </p:sp>
        <p:sp>
          <p:nvSpPr>
            <p:cNvPr id="23"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組員分工</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4" name="组合 5"/>
          <p:cNvGrpSpPr/>
          <p:nvPr/>
        </p:nvGrpSpPr>
        <p:grpSpPr>
          <a:xfrm>
            <a:off x="4885507" y="5212488"/>
            <a:ext cx="2670762" cy="938198"/>
            <a:chOff x="8864532" y="4968649"/>
            <a:chExt cx="2670762" cy="938198"/>
          </a:xfrm>
        </p:grpSpPr>
        <p:sp>
          <p:nvSpPr>
            <p:cNvPr id="25"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a:t>
              </a:r>
              <a:r>
                <a:rPr lang="zh-TW" altLang="en-US" sz="2400" dirty="0" smtClean="0">
                  <a:solidFill>
                    <a:schemeClr val="bg1"/>
                  </a:solidFill>
                  <a:latin typeface="Nexa Light" panose="02000000000000000000" pitchFamily="2" charset="0"/>
                </a:rPr>
                <a:t> </a:t>
              </a:r>
              <a:r>
                <a:rPr lang="en-US" altLang="zh-TW" sz="2400" dirty="0" smtClean="0">
                  <a:solidFill>
                    <a:schemeClr val="bg1"/>
                  </a:solidFill>
                  <a:latin typeface="Nexa Light" panose="02000000000000000000" pitchFamily="2" charset="0"/>
                </a:rPr>
                <a:t>Five</a:t>
              </a:r>
              <a:endParaRPr lang="zh-CN" altLang="en-US" sz="2400" dirty="0">
                <a:solidFill>
                  <a:schemeClr val="bg1"/>
                </a:solidFill>
                <a:latin typeface="Nexa Light" panose="02000000000000000000" pitchFamily="2" charset="0"/>
              </a:endParaRPr>
            </a:p>
          </p:txBody>
        </p:sp>
        <p:sp>
          <p:nvSpPr>
            <p:cNvPr id="26"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遇到最困難的地方</a:t>
              </a:r>
              <a:endParaRPr lang="zh-CN" altLang="en-US" sz="2400" dirty="0">
                <a:solidFill>
                  <a:schemeClr val="bg1"/>
                </a:solidFill>
                <a:latin typeface="標楷體" pitchFamily="65" charset="-120"/>
                <a:ea typeface="標楷體" pitchFamily="65" charset="-120"/>
              </a:endParaRPr>
            </a:p>
          </p:txBody>
        </p:sp>
      </p:grpSp>
      <p:grpSp>
        <p:nvGrpSpPr>
          <p:cNvPr id="27" name="组合 5"/>
          <p:cNvGrpSpPr/>
          <p:nvPr/>
        </p:nvGrpSpPr>
        <p:grpSpPr>
          <a:xfrm>
            <a:off x="7606839" y="5242968"/>
            <a:ext cx="2324100" cy="904948"/>
            <a:chOff x="8881158" y="4927086"/>
            <a:chExt cx="2324100" cy="904948"/>
          </a:xfrm>
        </p:grpSpPr>
        <p:sp>
          <p:nvSpPr>
            <p:cNvPr id="28"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SIX</a:t>
              </a:r>
              <a:endParaRPr lang="zh-CN" altLang="en-US" sz="2400" dirty="0">
                <a:solidFill>
                  <a:schemeClr val="tx1">
                    <a:lumMod val="65000"/>
                    <a:lumOff val="35000"/>
                  </a:schemeClr>
                </a:solidFill>
                <a:latin typeface="Nexa Light" panose="02000000000000000000" pitchFamily="2" charset="0"/>
              </a:endParaRPr>
            </a:p>
          </p:txBody>
        </p:sp>
        <p:sp>
          <p:nvSpPr>
            <p:cNvPr id="29"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結語</a:t>
              </a:r>
              <a:endParaRPr lang="zh-CN" altLang="en-US" sz="2400" dirty="0">
                <a:solidFill>
                  <a:schemeClr val="tx1">
                    <a:lumMod val="65000"/>
                    <a:lumOff val="35000"/>
                  </a:schemeClr>
                </a:solidFill>
                <a:latin typeface="標楷體" pitchFamily="65" charset="-120"/>
                <a:ea typeface="標楷體" pitchFamily="65" charset="-120"/>
              </a:endParaRPr>
            </a:p>
          </p:txBody>
        </p:sp>
      </p:grpSp>
      <p:sp>
        <p:nvSpPr>
          <p:cNvPr id="30" name="椭圆 30"/>
          <p:cNvSpPr/>
          <p:nvPr/>
        </p:nvSpPr>
        <p:spPr>
          <a:xfrm>
            <a:off x="5452626" y="3770298"/>
            <a:ext cx="1330560" cy="1330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2"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3" name="椭圆 30"/>
          <p:cNvSpPr/>
          <p:nvPr/>
        </p:nvSpPr>
        <p:spPr>
          <a:xfrm>
            <a:off x="8073907" y="3839570"/>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750"/>
                                        <p:tgtEl>
                                          <p:spTgt spid="24"/>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529542" y="2926080"/>
            <a:ext cx="8861367" cy="4571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2984269" y="1920241"/>
            <a:ext cx="4288353" cy="707886"/>
          </a:xfrm>
          <a:prstGeom prst="rect">
            <a:avLst/>
          </a:prstGeom>
          <a:noFill/>
        </p:spPr>
        <p:txBody>
          <a:bodyPr wrap="none" rtlCol="0">
            <a:spAutoFit/>
          </a:bodyPr>
          <a:lstStyle/>
          <a:p>
            <a:r>
              <a:rPr lang="zh-TW" altLang="en-US" sz="4000" dirty="0" smtClean="0">
                <a:solidFill>
                  <a:schemeClr val="accent4"/>
                </a:solidFill>
                <a:latin typeface="標楷體" pitchFamily="65" charset="-120"/>
                <a:ea typeface="標楷體" pitchFamily="65" charset="-120"/>
              </a:rPr>
              <a:t>遇到最困難的地方</a:t>
            </a:r>
            <a:endParaRPr lang="zh-TW" altLang="en-US" sz="4000" dirty="0">
              <a:solidFill>
                <a:schemeClr val="accent4"/>
              </a:solidFill>
              <a:latin typeface="標楷體" pitchFamily="65" charset="-120"/>
              <a:ea typeface="標楷體" pitchFamily="65" charset="-120"/>
            </a:endParaRPr>
          </a:p>
        </p:txBody>
      </p:sp>
      <p:sp>
        <p:nvSpPr>
          <p:cNvPr id="4" name="椭圆 30"/>
          <p:cNvSpPr/>
          <p:nvPr/>
        </p:nvSpPr>
        <p:spPr>
          <a:xfrm>
            <a:off x="1562271" y="1459360"/>
            <a:ext cx="1330560" cy="1330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3"/>
          <p:cNvPicPr>
            <a:picLocks noChangeAspect="1" noChangeArrowheads="1"/>
          </p:cNvPicPr>
          <p:nvPr/>
        </p:nvPicPr>
        <p:blipFill>
          <a:blip r:embed="rId2" cstate="print">
            <a:lum/>
          </a:blip>
          <a:srcRect/>
          <a:stretch>
            <a:fillRect/>
          </a:stretch>
        </p:blipFill>
        <p:spPr bwMode="auto">
          <a:xfrm>
            <a:off x="1982108" y="1695797"/>
            <a:ext cx="403648" cy="795336"/>
          </a:xfrm>
          <a:prstGeom prst="rect">
            <a:avLst/>
          </a:prstGeom>
          <a:noFill/>
          <a:ln w="9525">
            <a:noFill/>
            <a:miter lim="800000"/>
            <a:headEnd/>
            <a:tailEnd/>
          </a:ln>
          <a:effectLst/>
        </p:spPr>
      </p:pic>
      <p:sp>
        <p:nvSpPr>
          <p:cNvPr id="6" name="文字方塊 5"/>
          <p:cNvSpPr txBox="1"/>
          <p:nvPr/>
        </p:nvSpPr>
        <p:spPr>
          <a:xfrm>
            <a:off x="1396538" y="3300153"/>
            <a:ext cx="9052560" cy="1938992"/>
          </a:xfrm>
          <a:prstGeom prst="rect">
            <a:avLst/>
          </a:prstGeom>
          <a:noFill/>
        </p:spPr>
        <p:txBody>
          <a:bodyPr wrap="square" rtlCol="0">
            <a:spAutoFit/>
          </a:bodyPr>
          <a:lstStyle/>
          <a:p>
            <a:pPr algn="just" eaLnBrk="0" hangingPunct="0"/>
            <a:r>
              <a:rPr lang="zh-TW" altLang="en-US" sz="2400" dirty="0" smtClean="0">
                <a:solidFill>
                  <a:schemeClr val="accent4"/>
                </a:solidFill>
                <a:latin typeface="標楷體" pitchFamily="65" charset="-120"/>
                <a:ea typeface="標楷體" pitchFamily="65" charset="-120"/>
              </a:rPr>
              <a:t>我們認為這次期末報告最困難的地方毫無疑問是畫線圖，循序圖、初步類別圖、循序圖還有合約都是我們在這次作業中最害怕的夢魘，剛開學時，我們原本還認為利害人關係、事件表、使用案例等等這些很難，結果到期末時卻覺得不用畫線的部分看起來都算可愛的了。</a:t>
            </a:r>
            <a:endParaRPr lang="zh-TW" altLang="en-US" sz="2400" dirty="0">
              <a:solidFill>
                <a:schemeClr val="accent4"/>
              </a:solidFill>
              <a:latin typeface="標楷體" pitchFamily="65" charset="-120"/>
              <a:ea typeface="標楷體"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25"/>
          <p:cNvSpPr/>
          <p:nvPr/>
        </p:nvSpPr>
        <p:spPr>
          <a:xfrm>
            <a:off x="2868245" y="1124079"/>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6"/>
          <p:cNvGrpSpPr/>
          <p:nvPr/>
        </p:nvGrpSpPr>
        <p:grpSpPr>
          <a:xfrm>
            <a:off x="7979356" y="1140701"/>
            <a:ext cx="1330560" cy="1330560"/>
            <a:chOff x="3888043" y="2930652"/>
            <a:chExt cx="1769807" cy="1769807"/>
          </a:xfrm>
        </p:grpSpPr>
        <p:sp>
          <p:nvSpPr>
            <p:cNvPr id="4" name="椭圆 26"/>
            <p:cNvSpPr/>
            <p:nvPr/>
          </p:nvSpPr>
          <p:spPr>
            <a:xfrm>
              <a:off x="3888043"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6" name="组合 37"/>
          <p:cNvGrpSpPr/>
          <p:nvPr/>
        </p:nvGrpSpPr>
        <p:grpSpPr bwMode="gray">
          <a:xfrm>
            <a:off x="5417822" y="1132392"/>
            <a:ext cx="1330560" cy="1330560"/>
            <a:chOff x="6494599" y="2930652"/>
            <a:chExt cx="1769807" cy="1769807"/>
          </a:xfrm>
          <a:solidFill>
            <a:schemeClr val="bg2">
              <a:lumMod val="90000"/>
            </a:schemeClr>
          </a:solidFill>
        </p:grpSpPr>
        <p:sp>
          <p:nvSpPr>
            <p:cNvPr id="7" name="椭圆 28"/>
            <p:cNvSpPr/>
            <p:nvPr/>
          </p:nvSpPr>
          <p:spPr bwMode="gray">
            <a:xfrm>
              <a:off x="649459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9" name="组合 38"/>
          <p:cNvGrpSpPr/>
          <p:nvPr/>
        </p:nvGrpSpPr>
        <p:grpSpPr>
          <a:xfrm>
            <a:off x="2814720" y="3759214"/>
            <a:ext cx="1330560" cy="1330560"/>
            <a:chOff x="8776009" y="2930652"/>
            <a:chExt cx="1769807" cy="1769807"/>
          </a:xfrm>
        </p:grpSpPr>
        <p:sp>
          <p:nvSpPr>
            <p:cNvPr id="10" name="椭圆 30"/>
            <p:cNvSpPr/>
            <p:nvPr/>
          </p:nvSpPr>
          <p:spPr>
            <a:xfrm>
              <a:off x="877600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2" name="组合 2"/>
          <p:cNvGrpSpPr/>
          <p:nvPr/>
        </p:nvGrpSpPr>
        <p:grpSpPr>
          <a:xfrm>
            <a:off x="2334377" y="2557959"/>
            <a:ext cx="2324100" cy="880009"/>
            <a:chOff x="996027" y="4927086"/>
            <a:chExt cx="2324100" cy="880009"/>
          </a:xfrm>
        </p:grpSpPr>
        <p:sp>
          <p:nvSpPr>
            <p:cNvPr id="13"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One</a:t>
              </a:r>
              <a:endParaRPr lang="zh-CN" altLang="en-US" sz="2400" dirty="0">
                <a:solidFill>
                  <a:schemeClr val="tx1">
                    <a:lumMod val="65000"/>
                    <a:lumOff val="35000"/>
                  </a:schemeClr>
                </a:solidFill>
                <a:latin typeface="Nexa Light" panose="02000000000000000000" pitchFamily="2" charset="0"/>
              </a:endParaRPr>
            </a:p>
          </p:txBody>
        </p:sp>
        <p:sp>
          <p:nvSpPr>
            <p:cNvPr id="14"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動機</a:t>
              </a:r>
              <a:r>
                <a:rPr lang="en-US" altLang="zh-CN" sz="2400" dirty="0" smtClean="0">
                  <a:solidFill>
                    <a:schemeClr val="tx1">
                      <a:lumMod val="65000"/>
                      <a:lumOff val="35000"/>
                    </a:schemeClr>
                  </a:solidFill>
                  <a:latin typeface="Nexa Light" panose="02000000000000000000" pitchFamily="2" charset="0"/>
                </a:rPr>
                <a:t> </a:t>
              </a:r>
              <a:endParaRPr lang="zh-CN" altLang="en-US" sz="2400" dirty="0">
                <a:solidFill>
                  <a:schemeClr val="tx1">
                    <a:lumMod val="65000"/>
                    <a:lumOff val="35000"/>
                  </a:schemeClr>
                </a:solidFill>
                <a:latin typeface="Nexa Light" panose="02000000000000000000" pitchFamily="2" charset="0"/>
              </a:endParaRPr>
            </a:p>
          </p:txBody>
        </p:sp>
      </p:grpSp>
      <p:grpSp>
        <p:nvGrpSpPr>
          <p:cNvPr id="15" name="组合 3"/>
          <p:cNvGrpSpPr/>
          <p:nvPr/>
        </p:nvGrpSpPr>
        <p:grpSpPr>
          <a:xfrm>
            <a:off x="4943358" y="2607834"/>
            <a:ext cx="2324100" cy="888321"/>
            <a:chOff x="3638259" y="4927086"/>
            <a:chExt cx="2324100" cy="888321"/>
          </a:xfrm>
        </p:grpSpPr>
        <p:sp>
          <p:nvSpPr>
            <p:cNvPr id="16"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Two</a:t>
              </a:r>
              <a:endParaRPr lang="zh-CN" altLang="en-US" sz="2400" dirty="0">
                <a:solidFill>
                  <a:schemeClr val="tx1">
                    <a:lumMod val="65000"/>
                    <a:lumOff val="35000"/>
                  </a:schemeClr>
                </a:solidFill>
                <a:latin typeface="Nexa Light" panose="02000000000000000000" pitchFamily="2" charset="0"/>
              </a:endParaRPr>
            </a:p>
          </p:txBody>
        </p:sp>
        <p:sp>
          <p:nvSpPr>
            <p:cNvPr id="17"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網頁功能</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18" name="组合 4"/>
          <p:cNvGrpSpPr/>
          <p:nvPr/>
        </p:nvGrpSpPr>
        <p:grpSpPr>
          <a:xfrm>
            <a:off x="7494149" y="2666023"/>
            <a:ext cx="2324100" cy="863383"/>
            <a:chOff x="6255552" y="4927086"/>
            <a:chExt cx="2324100" cy="863383"/>
          </a:xfrm>
        </p:grpSpPr>
        <p:sp>
          <p:nvSpPr>
            <p:cNvPr id="19"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Three</a:t>
              </a:r>
              <a:endParaRPr lang="zh-CN" altLang="en-US" sz="2400" dirty="0">
                <a:solidFill>
                  <a:schemeClr val="tx1">
                    <a:lumMod val="65000"/>
                    <a:lumOff val="35000"/>
                  </a:schemeClr>
                </a:solidFill>
                <a:latin typeface="Nexa Light" panose="02000000000000000000" pitchFamily="2" charset="0"/>
              </a:endParaRPr>
            </a:p>
          </p:txBody>
        </p:sp>
        <p:sp>
          <p:nvSpPr>
            <p:cNvPr id="20"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規格書</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1" name="组合 5"/>
          <p:cNvGrpSpPr/>
          <p:nvPr/>
        </p:nvGrpSpPr>
        <p:grpSpPr>
          <a:xfrm>
            <a:off x="2305791" y="5193093"/>
            <a:ext cx="2324100" cy="946510"/>
            <a:chOff x="8839595" y="4927086"/>
            <a:chExt cx="2324100" cy="946510"/>
          </a:xfrm>
        </p:grpSpPr>
        <p:sp>
          <p:nvSpPr>
            <p:cNvPr id="22"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Four</a:t>
              </a:r>
              <a:endParaRPr lang="zh-CN" altLang="en-US" sz="2400" dirty="0">
                <a:solidFill>
                  <a:schemeClr val="tx1">
                    <a:lumMod val="65000"/>
                    <a:lumOff val="35000"/>
                  </a:schemeClr>
                </a:solidFill>
                <a:latin typeface="Nexa Light" panose="02000000000000000000" pitchFamily="2" charset="0"/>
              </a:endParaRPr>
            </a:p>
          </p:txBody>
        </p:sp>
        <p:sp>
          <p:nvSpPr>
            <p:cNvPr id="23"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組員分工</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4" name="组合 5"/>
          <p:cNvGrpSpPr/>
          <p:nvPr/>
        </p:nvGrpSpPr>
        <p:grpSpPr>
          <a:xfrm>
            <a:off x="4885507" y="5212488"/>
            <a:ext cx="2670762" cy="938198"/>
            <a:chOff x="8864532" y="4968649"/>
            <a:chExt cx="2670762" cy="938198"/>
          </a:xfrm>
        </p:grpSpPr>
        <p:sp>
          <p:nvSpPr>
            <p:cNvPr id="25"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a:t>
              </a:r>
              <a:r>
                <a:rPr lang="zh-TW" altLang="en-US" sz="2400" dirty="0" smtClean="0">
                  <a:solidFill>
                    <a:schemeClr val="tx1">
                      <a:lumMod val="65000"/>
                      <a:lumOff val="35000"/>
                    </a:schemeClr>
                  </a:solidFill>
                  <a:latin typeface="Nexa Light" panose="02000000000000000000" pitchFamily="2" charset="0"/>
                </a:rPr>
                <a:t> </a:t>
              </a:r>
              <a:r>
                <a:rPr lang="en-US" altLang="zh-TW" sz="2400" dirty="0" smtClean="0">
                  <a:solidFill>
                    <a:schemeClr val="tx1">
                      <a:lumMod val="65000"/>
                      <a:lumOff val="35000"/>
                    </a:schemeClr>
                  </a:solidFill>
                  <a:latin typeface="Nexa Light" panose="02000000000000000000" pitchFamily="2" charset="0"/>
                </a:rPr>
                <a:t>Five</a:t>
              </a:r>
              <a:endParaRPr lang="zh-CN" altLang="en-US" sz="2400" dirty="0">
                <a:solidFill>
                  <a:schemeClr val="tx1">
                    <a:lumMod val="65000"/>
                    <a:lumOff val="35000"/>
                  </a:schemeClr>
                </a:solidFill>
                <a:latin typeface="Nexa Light" panose="02000000000000000000" pitchFamily="2" charset="0"/>
              </a:endParaRPr>
            </a:p>
          </p:txBody>
        </p:sp>
        <p:sp>
          <p:nvSpPr>
            <p:cNvPr id="26"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遇到最困難的地方</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7" name="组合 5"/>
          <p:cNvGrpSpPr/>
          <p:nvPr/>
        </p:nvGrpSpPr>
        <p:grpSpPr>
          <a:xfrm>
            <a:off x="7606839" y="5242968"/>
            <a:ext cx="2324100" cy="904948"/>
            <a:chOff x="8881158" y="4927086"/>
            <a:chExt cx="2324100" cy="904948"/>
          </a:xfrm>
        </p:grpSpPr>
        <p:sp>
          <p:nvSpPr>
            <p:cNvPr id="28"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SIX</a:t>
              </a:r>
              <a:endParaRPr lang="zh-CN" altLang="en-US" sz="2400" dirty="0">
                <a:solidFill>
                  <a:schemeClr val="bg1"/>
                </a:solidFill>
                <a:latin typeface="Nexa Light" panose="02000000000000000000" pitchFamily="2" charset="0"/>
              </a:endParaRPr>
            </a:p>
          </p:txBody>
        </p:sp>
        <p:sp>
          <p:nvSpPr>
            <p:cNvPr id="29"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結語</a:t>
              </a:r>
              <a:endParaRPr lang="zh-CN" altLang="en-US" sz="2400" dirty="0">
                <a:solidFill>
                  <a:schemeClr val="bg1"/>
                </a:solidFill>
                <a:latin typeface="標楷體" pitchFamily="65" charset="-120"/>
                <a:ea typeface="標楷體" pitchFamily="65" charset="-120"/>
              </a:endParaRPr>
            </a:p>
          </p:txBody>
        </p:sp>
      </p:grpSp>
      <p:sp>
        <p:nvSpPr>
          <p:cNvPr id="30" name="椭圆 30"/>
          <p:cNvSpPr/>
          <p:nvPr/>
        </p:nvSpPr>
        <p:spPr>
          <a:xfrm>
            <a:off x="5452626" y="3770298"/>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2"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3" name="椭圆 30"/>
          <p:cNvSpPr/>
          <p:nvPr/>
        </p:nvSpPr>
        <p:spPr>
          <a:xfrm>
            <a:off x="8073907" y="3839570"/>
            <a:ext cx="1330560" cy="1330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750"/>
                                        <p:tgtEl>
                                          <p:spTgt spid="24"/>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404851" y="3241962"/>
            <a:ext cx="9069185" cy="2308324"/>
          </a:xfrm>
          <a:prstGeom prst="rect">
            <a:avLst/>
          </a:prstGeom>
          <a:noFill/>
        </p:spPr>
        <p:txBody>
          <a:bodyPr wrap="square" rtlCol="0">
            <a:spAutoFit/>
          </a:bodyPr>
          <a:lstStyle/>
          <a:p>
            <a:pPr algn="just"/>
            <a:r>
              <a:rPr lang="zh-TW" altLang="en-US" sz="2400" dirty="0" smtClean="0">
                <a:solidFill>
                  <a:schemeClr val="accent4"/>
                </a:solidFill>
                <a:latin typeface="標楷體" pitchFamily="65" charset="-120"/>
                <a:ea typeface="標楷體" pitchFamily="65" charset="-120"/>
              </a:rPr>
              <a:t>這次的系統分析報告可以說是我們從剛進大學到現在最難最複雜最需要團隊分工的一項期末作業，因為這次報告不但要我們去找真實存在的網頁來當作主題，而且還要去分析網頁的所有功能來寫成系統分析案例，這點不只需要組員們各自充分了解自己負責的部分，並且還要寫成文字和圖形，這對我們這些初學者來說，的確是一項艱難的工作。</a:t>
            </a:r>
            <a:endParaRPr lang="zh-TW" altLang="en-US" sz="2400" dirty="0">
              <a:solidFill>
                <a:schemeClr val="accent4"/>
              </a:solidFill>
              <a:latin typeface="標楷體" pitchFamily="65" charset="-120"/>
              <a:ea typeface="標楷體" pitchFamily="65" charset="-120"/>
            </a:endParaRPr>
          </a:p>
        </p:txBody>
      </p:sp>
      <p:sp>
        <p:nvSpPr>
          <p:cNvPr id="3" name="椭圆 30"/>
          <p:cNvSpPr/>
          <p:nvPr/>
        </p:nvSpPr>
        <p:spPr>
          <a:xfrm>
            <a:off x="1614918" y="1337439"/>
            <a:ext cx="1330560" cy="1330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5"/>
          <p:cNvPicPr>
            <a:picLocks noChangeAspect="1" noChangeArrowheads="1"/>
          </p:cNvPicPr>
          <p:nvPr/>
        </p:nvPicPr>
        <p:blipFill>
          <a:blip r:embed="rId2" cstate="print"/>
          <a:srcRect/>
          <a:stretch>
            <a:fillRect/>
          </a:stretch>
        </p:blipFill>
        <p:spPr bwMode="auto">
          <a:xfrm>
            <a:off x="1960418" y="1687484"/>
            <a:ext cx="622790" cy="622790"/>
          </a:xfrm>
          <a:prstGeom prst="rect">
            <a:avLst/>
          </a:prstGeom>
          <a:noFill/>
          <a:ln w="9525">
            <a:noFill/>
            <a:miter lim="800000"/>
            <a:headEnd/>
            <a:tailEnd/>
          </a:ln>
          <a:effectLst/>
        </p:spPr>
      </p:pic>
      <p:sp>
        <p:nvSpPr>
          <p:cNvPr id="5" name="圓角矩形 4"/>
          <p:cNvSpPr/>
          <p:nvPr/>
        </p:nvSpPr>
        <p:spPr>
          <a:xfrm>
            <a:off x="1529542" y="2926080"/>
            <a:ext cx="8861367" cy="4571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984269" y="1920241"/>
            <a:ext cx="1210588" cy="707886"/>
          </a:xfrm>
          <a:prstGeom prst="rect">
            <a:avLst/>
          </a:prstGeom>
          <a:noFill/>
        </p:spPr>
        <p:txBody>
          <a:bodyPr wrap="none" rtlCol="0">
            <a:spAutoFit/>
          </a:bodyPr>
          <a:lstStyle/>
          <a:p>
            <a:r>
              <a:rPr lang="zh-TW" altLang="en-US" sz="4000" dirty="0" smtClean="0">
                <a:solidFill>
                  <a:schemeClr val="accent4"/>
                </a:solidFill>
                <a:latin typeface="標楷體" pitchFamily="65" charset="-120"/>
                <a:ea typeface="標楷體" pitchFamily="65" charset="-120"/>
              </a:rPr>
              <a:t>結語</a:t>
            </a:r>
            <a:endParaRPr lang="zh-TW" altLang="en-US" sz="4000" dirty="0">
              <a:solidFill>
                <a:schemeClr val="accent4"/>
              </a:solidFill>
              <a:latin typeface="標楷體" pitchFamily="65" charset="-120"/>
              <a:ea typeface="標楷體"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109882" y="3401656"/>
            <a:ext cx="7482351" cy="800219"/>
          </a:xfrm>
          <a:prstGeom prst="rect">
            <a:avLst/>
          </a:prstGeom>
          <a:noFill/>
        </p:spPr>
        <p:txBody>
          <a:bodyPr wrap="square" rtlCol="0">
            <a:spAutoFit/>
          </a:bodyPr>
          <a:lstStyle/>
          <a:p>
            <a:r>
              <a:rPr lang="en-US" altLang="zh-CN" sz="4600" dirty="0">
                <a:solidFill>
                  <a:schemeClr val="bg1"/>
                </a:solidFill>
                <a:latin typeface="Century Gothic" panose="020B0502020202020204" pitchFamily="34" charset="0"/>
              </a:rPr>
              <a:t>Thank you for watching</a:t>
            </a:r>
            <a:endParaRPr lang="zh-CN" altLang="en-US" sz="4600" dirty="0">
              <a:solidFill>
                <a:schemeClr val="bg1"/>
              </a:solidFill>
              <a:latin typeface="Century Gothic" panose="020B0502020202020204" pitchFamily="34" charset="0"/>
            </a:endParaRPr>
          </a:p>
        </p:txBody>
      </p:sp>
      <p:sp>
        <p:nvSpPr>
          <p:cNvPr id="38" name="矩形 37"/>
          <p:cNvSpPr/>
          <p:nvPr/>
        </p:nvSpPr>
        <p:spPr>
          <a:xfrm rot="5400000">
            <a:off x="10646203" y="3774257"/>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rotWithShape="1">
          <a:blip r:embed="rId2" cstate="print"/>
          <a:srcRect l="25721" b="54024"/>
          <a:stretch/>
        </p:blipFill>
        <p:spPr>
          <a:xfrm>
            <a:off x="-58994" y="4221163"/>
            <a:ext cx="5479362" cy="2651585"/>
          </a:xfrm>
          <a:prstGeom prst="rect">
            <a:avLst/>
          </a:prstGeom>
        </p:spPr>
      </p:pic>
      <p:pic>
        <p:nvPicPr>
          <p:cNvPr id="45" name="图片 44"/>
          <p:cNvPicPr>
            <a:picLocks noChangeAspect="1"/>
          </p:cNvPicPr>
          <p:nvPr/>
        </p:nvPicPr>
        <p:blipFill rotWithShape="1">
          <a:blip r:embed="rId3" cstate="print"/>
          <a:srcRect t="58179" r="32505"/>
          <a:stretch/>
        </p:blipFill>
        <p:spPr>
          <a:xfrm>
            <a:off x="7644908" y="-29498"/>
            <a:ext cx="4596253" cy="2480799"/>
          </a:xfrm>
          <a:prstGeom prst="rect">
            <a:avLst/>
          </a:prstGeom>
        </p:spPr>
      </p:pic>
    </p:spTree>
    <p:extLst>
      <p:ext uri="{BB962C8B-B14F-4D97-AF65-F5344CB8AC3E}">
        <p14:creationId xmlns:p14="http://schemas.microsoft.com/office/powerpoint/2010/main" val="318867053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25"/>
          <p:cNvSpPr/>
          <p:nvPr/>
        </p:nvSpPr>
        <p:spPr>
          <a:xfrm>
            <a:off x="2868245" y="1124079"/>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6"/>
          <p:cNvGrpSpPr/>
          <p:nvPr/>
        </p:nvGrpSpPr>
        <p:grpSpPr>
          <a:xfrm>
            <a:off x="7979356" y="1140701"/>
            <a:ext cx="1330560" cy="1330560"/>
            <a:chOff x="3888043" y="2930652"/>
            <a:chExt cx="1769807" cy="1769807"/>
          </a:xfrm>
        </p:grpSpPr>
        <p:sp>
          <p:nvSpPr>
            <p:cNvPr id="4" name="椭圆 26"/>
            <p:cNvSpPr/>
            <p:nvPr/>
          </p:nvSpPr>
          <p:spPr>
            <a:xfrm>
              <a:off x="3888043"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6" name="组合 37"/>
          <p:cNvGrpSpPr/>
          <p:nvPr/>
        </p:nvGrpSpPr>
        <p:grpSpPr bwMode="gray">
          <a:xfrm>
            <a:off x="5417822" y="1132392"/>
            <a:ext cx="1330560" cy="1330560"/>
            <a:chOff x="6494599" y="2930652"/>
            <a:chExt cx="1769807" cy="1769807"/>
          </a:xfrm>
          <a:solidFill>
            <a:schemeClr val="bg2">
              <a:lumMod val="90000"/>
            </a:schemeClr>
          </a:solidFill>
        </p:grpSpPr>
        <p:sp>
          <p:nvSpPr>
            <p:cNvPr id="7"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9" name="组合 38"/>
          <p:cNvGrpSpPr/>
          <p:nvPr/>
        </p:nvGrpSpPr>
        <p:grpSpPr>
          <a:xfrm>
            <a:off x="2814720" y="3759214"/>
            <a:ext cx="1330560" cy="1330560"/>
            <a:chOff x="8776009" y="2930652"/>
            <a:chExt cx="1769807" cy="1769807"/>
          </a:xfrm>
        </p:grpSpPr>
        <p:sp>
          <p:nvSpPr>
            <p:cNvPr id="10" name="椭圆 30"/>
            <p:cNvSpPr/>
            <p:nvPr/>
          </p:nvSpPr>
          <p:spPr>
            <a:xfrm>
              <a:off x="8776009" y="2930652"/>
              <a:ext cx="1769807" cy="176980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2" name="组合 2"/>
          <p:cNvGrpSpPr/>
          <p:nvPr/>
        </p:nvGrpSpPr>
        <p:grpSpPr>
          <a:xfrm>
            <a:off x="2334377" y="2557959"/>
            <a:ext cx="2324100" cy="880009"/>
            <a:chOff x="996027" y="4927086"/>
            <a:chExt cx="2324100" cy="880009"/>
          </a:xfrm>
        </p:grpSpPr>
        <p:sp>
          <p:nvSpPr>
            <p:cNvPr id="13"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One</a:t>
              </a:r>
              <a:endParaRPr lang="zh-CN" altLang="en-US" sz="2400" dirty="0">
                <a:solidFill>
                  <a:schemeClr val="tx1">
                    <a:lumMod val="65000"/>
                    <a:lumOff val="35000"/>
                  </a:schemeClr>
                </a:solidFill>
                <a:latin typeface="Nexa Light" panose="02000000000000000000" pitchFamily="2" charset="0"/>
              </a:endParaRPr>
            </a:p>
          </p:txBody>
        </p:sp>
        <p:sp>
          <p:nvSpPr>
            <p:cNvPr id="14" name="文本框 43"/>
            <p:cNvSpPr txBox="1"/>
            <p:nvPr/>
          </p:nvSpPr>
          <p:spPr>
            <a:xfrm>
              <a:off x="996027" y="5345430"/>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動機</a:t>
              </a:r>
              <a:r>
                <a:rPr lang="en-US" altLang="zh-CN" sz="2400" dirty="0" smtClean="0">
                  <a:solidFill>
                    <a:schemeClr val="tx1">
                      <a:lumMod val="65000"/>
                      <a:lumOff val="35000"/>
                    </a:schemeClr>
                  </a:solidFill>
                  <a:latin typeface="Nexa Light" panose="02000000000000000000" pitchFamily="2" charset="0"/>
                </a:rPr>
                <a:t> </a:t>
              </a:r>
              <a:endParaRPr lang="zh-CN" altLang="en-US" sz="2400" dirty="0">
                <a:solidFill>
                  <a:schemeClr val="tx1">
                    <a:lumMod val="65000"/>
                    <a:lumOff val="35000"/>
                  </a:schemeClr>
                </a:solidFill>
                <a:latin typeface="Nexa Light" panose="02000000000000000000" pitchFamily="2" charset="0"/>
              </a:endParaRPr>
            </a:p>
          </p:txBody>
        </p:sp>
      </p:grpSp>
      <p:grpSp>
        <p:nvGrpSpPr>
          <p:cNvPr id="15" name="组合 3"/>
          <p:cNvGrpSpPr/>
          <p:nvPr/>
        </p:nvGrpSpPr>
        <p:grpSpPr>
          <a:xfrm>
            <a:off x="4943358" y="2607834"/>
            <a:ext cx="2324100" cy="888321"/>
            <a:chOff x="3638259" y="4927086"/>
            <a:chExt cx="2324100" cy="888321"/>
          </a:xfrm>
        </p:grpSpPr>
        <p:sp>
          <p:nvSpPr>
            <p:cNvPr id="16"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17" name="文本框 44"/>
            <p:cNvSpPr txBox="1"/>
            <p:nvPr/>
          </p:nvSpPr>
          <p:spPr>
            <a:xfrm>
              <a:off x="3638259" y="5353742"/>
              <a:ext cx="2324100" cy="461665"/>
            </a:xfrm>
            <a:prstGeom prst="rect">
              <a:avLst/>
            </a:prstGeom>
            <a:noFill/>
          </p:spPr>
          <p:txBody>
            <a:bodyPr wrap="square" rtlCol="0">
              <a:spAutoFit/>
            </a:bodyPr>
            <a:lstStyle/>
            <a:p>
              <a:pPr algn="ctr"/>
              <a:r>
                <a:rPr lang="zh-TW" altLang="en-US" sz="2400" dirty="0" smtClean="0">
                  <a:solidFill>
                    <a:schemeClr val="bg1"/>
                  </a:solidFill>
                  <a:latin typeface="標楷體" pitchFamily="65" charset="-120"/>
                  <a:ea typeface="標楷體" pitchFamily="65" charset="-120"/>
                </a:rPr>
                <a:t>網頁功能</a:t>
              </a:r>
              <a:endParaRPr lang="zh-CN" altLang="en-US" sz="2400" dirty="0">
                <a:solidFill>
                  <a:schemeClr val="bg1"/>
                </a:solidFill>
                <a:latin typeface="標楷體" pitchFamily="65" charset="-120"/>
                <a:ea typeface="標楷體" pitchFamily="65" charset="-120"/>
              </a:endParaRPr>
            </a:p>
          </p:txBody>
        </p:sp>
      </p:grpSp>
      <p:grpSp>
        <p:nvGrpSpPr>
          <p:cNvPr id="18" name="组合 4"/>
          <p:cNvGrpSpPr/>
          <p:nvPr/>
        </p:nvGrpSpPr>
        <p:grpSpPr>
          <a:xfrm>
            <a:off x="7494149" y="2666023"/>
            <a:ext cx="2324100" cy="863383"/>
            <a:chOff x="6255552" y="4927086"/>
            <a:chExt cx="2324100" cy="863383"/>
          </a:xfrm>
        </p:grpSpPr>
        <p:sp>
          <p:nvSpPr>
            <p:cNvPr id="19" name="文本框 41"/>
            <p:cNvSpPr txBox="1"/>
            <p:nvPr/>
          </p:nvSpPr>
          <p:spPr>
            <a:xfrm>
              <a:off x="6532726" y="4927086"/>
              <a:ext cx="1842346"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Three</a:t>
              </a:r>
              <a:endParaRPr lang="zh-CN" altLang="en-US" sz="2400" dirty="0">
                <a:solidFill>
                  <a:schemeClr val="tx1">
                    <a:lumMod val="65000"/>
                    <a:lumOff val="35000"/>
                  </a:schemeClr>
                </a:solidFill>
                <a:latin typeface="Nexa Light" panose="02000000000000000000" pitchFamily="2" charset="0"/>
              </a:endParaRPr>
            </a:p>
          </p:txBody>
        </p:sp>
        <p:sp>
          <p:nvSpPr>
            <p:cNvPr id="20" name="文本框 45"/>
            <p:cNvSpPr txBox="1"/>
            <p:nvPr/>
          </p:nvSpPr>
          <p:spPr>
            <a:xfrm>
              <a:off x="6255552" y="5328804"/>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規格書</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1" name="组合 5"/>
          <p:cNvGrpSpPr/>
          <p:nvPr/>
        </p:nvGrpSpPr>
        <p:grpSpPr>
          <a:xfrm>
            <a:off x="2305791" y="5193093"/>
            <a:ext cx="2324100" cy="946510"/>
            <a:chOff x="8839595" y="4927086"/>
            <a:chExt cx="2324100" cy="946510"/>
          </a:xfrm>
        </p:grpSpPr>
        <p:sp>
          <p:nvSpPr>
            <p:cNvPr id="22"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Four</a:t>
              </a:r>
              <a:endParaRPr lang="zh-CN" altLang="en-US" sz="2400" dirty="0">
                <a:solidFill>
                  <a:schemeClr val="tx1">
                    <a:lumMod val="65000"/>
                    <a:lumOff val="35000"/>
                  </a:schemeClr>
                </a:solidFill>
                <a:latin typeface="Nexa Light" panose="02000000000000000000" pitchFamily="2" charset="0"/>
              </a:endParaRPr>
            </a:p>
          </p:txBody>
        </p:sp>
        <p:sp>
          <p:nvSpPr>
            <p:cNvPr id="23" name="文本框 46"/>
            <p:cNvSpPr txBox="1"/>
            <p:nvPr/>
          </p:nvSpPr>
          <p:spPr>
            <a:xfrm>
              <a:off x="8839595" y="5411931"/>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組員分工</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4" name="组合 5"/>
          <p:cNvGrpSpPr/>
          <p:nvPr/>
        </p:nvGrpSpPr>
        <p:grpSpPr>
          <a:xfrm>
            <a:off x="4885507" y="5212488"/>
            <a:ext cx="2670762" cy="938198"/>
            <a:chOff x="8864532" y="4968649"/>
            <a:chExt cx="2670762" cy="938198"/>
          </a:xfrm>
        </p:grpSpPr>
        <p:sp>
          <p:nvSpPr>
            <p:cNvPr id="25" name="文本框 42"/>
            <p:cNvSpPr txBox="1"/>
            <p:nvPr/>
          </p:nvSpPr>
          <p:spPr>
            <a:xfrm>
              <a:off x="9324572" y="4968649"/>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a:t>
              </a:r>
              <a:r>
                <a:rPr lang="zh-TW" altLang="en-US" sz="2400" dirty="0" smtClean="0">
                  <a:solidFill>
                    <a:schemeClr val="tx1">
                      <a:lumMod val="65000"/>
                      <a:lumOff val="35000"/>
                    </a:schemeClr>
                  </a:solidFill>
                  <a:latin typeface="Nexa Light" panose="02000000000000000000" pitchFamily="2" charset="0"/>
                </a:rPr>
                <a:t> </a:t>
              </a:r>
              <a:r>
                <a:rPr lang="en-US" altLang="zh-TW" sz="2400" dirty="0" smtClean="0">
                  <a:solidFill>
                    <a:schemeClr val="tx1">
                      <a:lumMod val="65000"/>
                      <a:lumOff val="35000"/>
                    </a:schemeClr>
                  </a:solidFill>
                  <a:latin typeface="Nexa Light" panose="02000000000000000000" pitchFamily="2" charset="0"/>
                </a:rPr>
                <a:t>Five</a:t>
              </a:r>
              <a:endParaRPr lang="zh-CN" altLang="en-US" sz="2400" dirty="0">
                <a:solidFill>
                  <a:schemeClr val="tx1">
                    <a:lumMod val="65000"/>
                    <a:lumOff val="35000"/>
                  </a:schemeClr>
                </a:solidFill>
                <a:latin typeface="Nexa Light" panose="02000000000000000000" pitchFamily="2" charset="0"/>
              </a:endParaRPr>
            </a:p>
          </p:txBody>
        </p:sp>
        <p:sp>
          <p:nvSpPr>
            <p:cNvPr id="26" name="文本框 46"/>
            <p:cNvSpPr txBox="1"/>
            <p:nvPr/>
          </p:nvSpPr>
          <p:spPr>
            <a:xfrm>
              <a:off x="8864532" y="5445182"/>
              <a:ext cx="2670762"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遇到最困難的地方</a:t>
              </a:r>
              <a:endParaRPr lang="zh-CN" altLang="en-US" sz="2400" dirty="0">
                <a:solidFill>
                  <a:schemeClr val="tx1">
                    <a:lumMod val="65000"/>
                    <a:lumOff val="35000"/>
                  </a:schemeClr>
                </a:solidFill>
                <a:latin typeface="標楷體" pitchFamily="65" charset="-120"/>
                <a:ea typeface="標楷體" pitchFamily="65" charset="-120"/>
              </a:endParaRPr>
            </a:p>
          </p:txBody>
        </p:sp>
      </p:grpSp>
      <p:grpSp>
        <p:nvGrpSpPr>
          <p:cNvPr id="27" name="组合 5"/>
          <p:cNvGrpSpPr/>
          <p:nvPr/>
        </p:nvGrpSpPr>
        <p:grpSpPr>
          <a:xfrm>
            <a:off x="7606839" y="5242968"/>
            <a:ext cx="2324100" cy="904948"/>
            <a:chOff x="8881158" y="4927086"/>
            <a:chExt cx="2324100" cy="904948"/>
          </a:xfrm>
        </p:grpSpPr>
        <p:sp>
          <p:nvSpPr>
            <p:cNvPr id="28"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tx1">
                      <a:lumMod val="65000"/>
                      <a:lumOff val="35000"/>
                    </a:schemeClr>
                  </a:solidFill>
                  <a:latin typeface="Nexa Light" panose="02000000000000000000" pitchFamily="2" charset="0"/>
                </a:rPr>
                <a:t>Part SIX</a:t>
              </a:r>
              <a:endParaRPr lang="zh-CN" altLang="en-US" sz="2400" dirty="0">
                <a:solidFill>
                  <a:schemeClr val="tx1">
                    <a:lumMod val="65000"/>
                    <a:lumOff val="35000"/>
                  </a:schemeClr>
                </a:solidFill>
                <a:latin typeface="Nexa Light" panose="02000000000000000000" pitchFamily="2" charset="0"/>
              </a:endParaRPr>
            </a:p>
          </p:txBody>
        </p:sp>
        <p:sp>
          <p:nvSpPr>
            <p:cNvPr id="29" name="文本框 46"/>
            <p:cNvSpPr txBox="1"/>
            <p:nvPr/>
          </p:nvSpPr>
          <p:spPr>
            <a:xfrm>
              <a:off x="8881158" y="5370369"/>
              <a:ext cx="2324100" cy="461665"/>
            </a:xfrm>
            <a:prstGeom prst="rect">
              <a:avLst/>
            </a:prstGeom>
            <a:noFill/>
          </p:spPr>
          <p:txBody>
            <a:bodyPr wrap="square" rtlCol="0">
              <a:spAutoFit/>
            </a:bodyPr>
            <a:lstStyle/>
            <a:p>
              <a:pPr algn="ctr"/>
              <a:r>
                <a:rPr lang="zh-TW" altLang="en-US" sz="2400" dirty="0" smtClean="0">
                  <a:solidFill>
                    <a:schemeClr val="tx1">
                      <a:lumMod val="65000"/>
                      <a:lumOff val="35000"/>
                    </a:schemeClr>
                  </a:solidFill>
                  <a:latin typeface="標楷體" pitchFamily="65" charset="-120"/>
                  <a:ea typeface="標楷體" pitchFamily="65" charset="-120"/>
                </a:rPr>
                <a:t>結語</a:t>
              </a:r>
              <a:endParaRPr lang="zh-CN" altLang="en-US" sz="2400" dirty="0">
                <a:solidFill>
                  <a:schemeClr val="tx1">
                    <a:lumMod val="65000"/>
                    <a:lumOff val="35000"/>
                  </a:schemeClr>
                </a:solidFill>
                <a:latin typeface="標楷體" pitchFamily="65" charset="-120"/>
                <a:ea typeface="標楷體" pitchFamily="65" charset="-120"/>
              </a:endParaRPr>
            </a:p>
          </p:txBody>
        </p:sp>
      </p:grpSp>
      <p:sp>
        <p:nvSpPr>
          <p:cNvPr id="30" name="椭圆 30"/>
          <p:cNvSpPr/>
          <p:nvPr/>
        </p:nvSpPr>
        <p:spPr>
          <a:xfrm>
            <a:off x="5452626" y="3770298"/>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
          <p:cNvPicPr>
            <a:picLocks noChangeAspect="1" noChangeArrowheads="1"/>
          </p:cNvPicPr>
          <p:nvPr/>
        </p:nvPicPr>
        <p:blipFill>
          <a:blip r:embed="rId2" cstate="print">
            <a:lum/>
          </a:blip>
          <a:srcRect/>
          <a:stretch>
            <a:fillRect/>
          </a:stretch>
        </p:blipFill>
        <p:spPr bwMode="auto">
          <a:xfrm>
            <a:off x="5872463" y="4006735"/>
            <a:ext cx="403648" cy="795336"/>
          </a:xfrm>
          <a:prstGeom prst="rect">
            <a:avLst/>
          </a:prstGeom>
          <a:noFill/>
          <a:ln w="9525">
            <a:noFill/>
            <a:miter lim="800000"/>
            <a:headEnd/>
            <a:tailEnd/>
          </a:ln>
          <a:effectLst/>
        </p:spPr>
      </p:pic>
      <p:pic>
        <p:nvPicPr>
          <p:cNvPr id="32" name="Picture 4"/>
          <p:cNvPicPr>
            <a:picLocks noChangeAspect="1" noChangeArrowheads="1"/>
          </p:cNvPicPr>
          <p:nvPr/>
        </p:nvPicPr>
        <p:blipFill>
          <a:blip r:embed="rId3" cstate="print"/>
          <a:srcRect/>
          <a:stretch>
            <a:fillRect/>
          </a:stretch>
        </p:blipFill>
        <p:spPr bwMode="auto">
          <a:xfrm>
            <a:off x="3235761" y="1402426"/>
            <a:ext cx="641066" cy="725632"/>
          </a:xfrm>
          <a:prstGeom prst="rect">
            <a:avLst/>
          </a:prstGeom>
          <a:noFill/>
          <a:ln w="9525">
            <a:noFill/>
            <a:miter lim="800000"/>
            <a:headEnd/>
            <a:tailEnd/>
          </a:ln>
          <a:effectLst/>
        </p:spPr>
      </p:pic>
      <p:sp>
        <p:nvSpPr>
          <p:cNvPr id="33" name="椭圆 30"/>
          <p:cNvSpPr/>
          <p:nvPr/>
        </p:nvSpPr>
        <p:spPr>
          <a:xfrm>
            <a:off x="8073907" y="3839570"/>
            <a:ext cx="1330560" cy="13305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5"/>
          <p:cNvPicPr>
            <a:picLocks noChangeAspect="1" noChangeArrowheads="1"/>
          </p:cNvPicPr>
          <p:nvPr/>
        </p:nvPicPr>
        <p:blipFill>
          <a:blip r:embed="rId4" cstate="print"/>
          <a:srcRect/>
          <a:stretch>
            <a:fillRect/>
          </a:stretch>
        </p:blipFill>
        <p:spPr bwMode="auto">
          <a:xfrm>
            <a:off x="8444345" y="4189615"/>
            <a:ext cx="622790" cy="6227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0" presetClass="entr" presetSubtype="0" fill="hold" nodeType="afterEffect">
                                  <p:stCondLst>
                                    <p:cond delay="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10"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childTnLst>
                          </p:cTn>
                        </p:par>
                        <p:par>
                          <p:cTn id="38" fill="hold">
                            <p:stCondLst>
                              <p:cond delay="7000"/>
                            </p:stCondLst>
                            <p:childTnLst>
                              <p:par>
                                <p:cTn id="39" presetID="10" presetClass="entr" presetSubtype="0" fill="hold" nodeType="afterEffect">
                                  <p:stCondLst>
                                    <p:cond delay="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750"/>
                                        <p:tgtEl>
                                          <p:spTgt spid="24"/>
                                        </p:tgtEl>
                                      </p:cBhvr>
                                    </p:animEffect>
                                  </p:childTnLst>
                                </p:cTn>
                              </p:par>
                            </p:childTnLst>
                          </p:cTn>
                        </p:par>
                        <p:par>
                          <p:cTn id="42" fill="hold">
                            <p:stCondLst>
                              <p:cond delay="8000"/>
                            </p:stCondLst>
                            <p:childTnLst>
                              <p:par>
                                <p:cTn id="43" presetID="10" presetClass="entr" presetSubtype="0" fill="hold" nodeType="afterEffect">
                                  <p:stCondLst>
                                    <p:cond delay="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077" y="1363287"/>
            <a:ext cx="9327967" cy="4702850"/>
          </a:xfrm>
          <a:prstGeom prst="rect">
            <a:avLst/>
          </a:prstGeom>
        </p:spPr>
      </p:pic>
      <p:sp>
        <p:nvSpPr>
          <p:cNvPr id="7"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首頁</a:t>
            </a:r>
            <a:r>
              <a:rPr lang="zh-TW" altLang="en-US" sz="2400" dirty="0">
                <a:solidFill>
                  <a:schemeClr val="bg1"/>
                </a:solidFill>
                <a:latin typeface="標楷體" pitchFamily="65" charset="-120"/>
                <a:ea typeface="標楷體" pitchFamily="65" charset="-120"/>
              </a:rPr>
              <a:t>功能</a:t>
            </a:r>
            <a:endParaRPr lang="zh-CN" altLang="en-US" sz="2400" dirty="0">
              <a:solidFill>
                <a:schemeClr val="bg1"/>
              </a:solidFill>
              <a:latin typeface="標楷體" pitchFamily="65" charset="-120"/>
              <a:ea typeface="標楷體" pitchFamily="65" charset="-120"/>
            </a:endParaRPr>
          </a:p>
        </p:txBody>
      </p:sp>
    </p:spTree>
    <p:extLst>
      <p:ext uri="{BB962C8B-B14F-4D97-AF65-F5344CB8AC3E}">
        <p14:creationId xmlns:p14="http://schemas.microsoft.com/office/powerpoint/2010/main" val="196178194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5"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註冊作業</a:t>
            </a:r>
            <a:endParaRPr lang="zh-CN" altLang="en-US" sz="2400" dirty="0">
              <a:solidFill>
                <a:schemeClr val="bg1"/>
              </a:solidFill>
              <a:latin typeface="標楷體" pitchFamily="65" charset="-12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21" y="1371600"/>
            <a:ext cx="3121923" cy="4795876"/>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826" y="1371600"/>
            <a:ext cx="3278332" cy="476238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940" y="1371600"/>
            <a:ext cx="3648584" cy="3820058"/>
          </a:xfrm>
          <a:prstGeom prst="rect">
            <a:avLst/>
          </a:prstGeom>
        </p:spPr>
      </p:pic>
    </p:spTree>
    <p:extLst>
      <p:ext uri="{BB962C8B-B14F-4D97-AF65-F5344CB8AC3E}">
        <p14:creationId xmlns:p14="http://schemas.microsoft.com/office/powerpoint/2010/main" val="169668455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494" y="1451465"/>
            <a:ext cx="3439005" cy="4553585"/>
          </a:xfrm>
          <a:prstGeom prst="rect">
            <a:avLst/>
          </a:prstGeom>
        </p:spPr>
      </p:pic>
      <p:sp>
        <p:nvSpPr>
          <p:cNvPr id="7"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登入</a:t>
            </a:r>
            <a:r>
              <a:rPr lang="zh-TW" altLang="en-US" sz="2400" dirty="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spTree>
    <p:extLst>
      <p:ext uri="{BB962C8B-B14F-4D97-AF65-F5344CB8AC3E}">
        <p14:creationId xmlns:p14="http://schemas.microsoft.com/office/powerpoint/2010/main" val="157552957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bwMode="gray">
          <a:xfrm>
            <a:off x="322121" y="226305"/>
            <a:ext cx="658781" cy="658781"/>
            <a:chOff x="6494599" y="2930652"/>
            <a:chExt cx="1769807" cy="1769807"/>
          </a:xfrm>
          <a:solidFill>
            <a:schemeClr val="bg2">
              <a:lumMod val="90000"/>
            </a:schemeClr>
          </a:solidFill>
        </p:grpSpPr>
        <p:sp>
          <p:nvSpPr>
            <p:cNvPr id="3" name="椭圆 28"/>
            <p:cNvSpPr/>
            <p:nvPr/>
          </p:nvSpPr>
          <p:spPr bwMode="gray">
            <a:xfrm>
              <a:off x="6494599" y="2930652"/>
              <a:ext cx="1769807" cy="1769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Shape"/>
            <p:cNvSpPr>
              <a:spLocks/>
            </p:cNvSpPr>
            <p:nvPr/>
          </p:nvSpPr>
          <p:spPr bwMode="gray">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tx1">
                <a:lumMod val="95000"/>
                <a:lumOff val="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3" y="1523714"/>
            <a:ext cx="9326880" cy="4684259"/>
          </a:xfrm>
          <a:prstGeom prst="rect">
            <a:avLst/>
          </a:prstGeom>
        </p:spPr>
      </p:pic>
      <p:sp>
        <p:nvSpPr>
          <p:cNvPr id="7" name="文本框 44"/>
          <p:cNvSpPr txBox="1"/>
          <p:nvPr/>
        </p:nvSpPr>
        <p:spPr>
          <a:xfrm>
            <a:off x="980901" y="423421"/>
            <a:ext cx="5337761" cy="461665"/>
          </a:xfrm>
          <a:prstGeom prst="rect">
            <a:avLst/>
          </a:prstGeom>
          <a:noFill/>
        </p:spPr>
        <p:txBody>
          <a:bodyPr wrap="square" rtlCol="0">
            <a:spAutoFit/>
          </a:bodyPr>
          <a:lstStyle/>
          <a:p>
            <a:r>
              <a:rPr lang="zh-TW" altLang="en-US" sz="2400" dirty="0" smtClean="0">
                <a:solidFill>
                  <a:schemeClr val="bg1"/>
                </a:solidFill>
                <a:latin typeface="標楷體" pitchFamily="65" charset="-120"/>
                <a:ea typeface="標楷體" pitchFamily="65" charset="-120"/>
              </a:rPr>
              <a:t>網頁功能</a:t>
            </a:r>
            <a:r>
              <a:rPr lang="en-US" altLang="zh-TW" sz="2400" dirty="0" smtClean="0">
                <a:solidFill>
                  <a:schemeClr val="bg1"/>
                </a:solidFill>
                <a:latin typeface="標楷體" pitchFamily="65" charset="-120"/>
                <a:ea typeface="標楷體" pitchFamily="65" charset="-120"/>
              </a:rPr>
              <a:t>–</a:t>
            </a:r>
            <a:r>
              <a:rPr lang="zh-TW" altLang="en-US" sz="2400" dirty="0" smtClean="0">
                <a:solidFill>
                  <a:schemeClr val="bg1"/>
                </a:solidFill>
                <a:latin typeface="標楷體" pitchFamily="65" charset="-120"/>
                <a:ea typeface="標楷體" pitchFamily="65" charset="-120"/>
              </a:rPr>
              <a:t>會員</a:t>
            </a:r>
            <a:r>
              <a:rPr lang="zh-TW" altLang="en-US" sz="2400" dirty="0">
                <a:solidFill>
                  <a:schemeClr val="bg1"/>
                </a:solidFill>
                <a:latin typeface="標楷體" pitchFamily="65" charset="-120"/>
                <a:ea typeface="標楷體" pitchFamily="65" charset="-120"/>
              </a:rPr>
              <a:t>作業</a:t>
            </a:r>
            <a:endParaRPr lang="zh-CN" altLang="en-US" sz="2400" dirty="0">
              <a:solidFill>
                <a:schemeClr val="bg1"/>
              </a:solidFill>
              <a:latin typeface="標楷體" pitchFamily="65" charset="-120"/>
              <a:ea typeface="標楷體" pitchFamily="65" charset="-120"/>
            </a:endParaRPr>
          </a:p>
        </p:txBody>
      </p:sp>
    </p:spTree>
    <p:extLst>
      <p:ext uri="{BB962C8B-B14F-4D97-AF65-F5344CB8AC3E}">
        <p14:creationId xmlns:p14="http://schemas.microsoft.com/office/powerpoint/2010/main" val="383631541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720</Words>
  <Application>Microsoft Office PowerPoint</Application>
  <PresentationFormat>寬螢幕</PresentationFormat>
  <Paragraphs>194</Paragraphs>
  <Slides>47</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新細明體</vt:lpstr>
      <vt:lpstr>Nexa Light</vt:lpstr>
      <vt:lpstr>Century Gothic</vt:lpstr>
      <vt:lpstr>Arial</vt:lpstr>
      <vt:lpstr>標楷體</vt:lpstr>
      <vt:lpstr>宋体</vt:lpstr>
      <vt:lpstr>Calibri Light</vt:lpstr>
      <vt:lpstr>Calibri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dc:description>http://www.ypppt.com/</dc:description>
  <cp:lastModifiedBy>Windows 使用者</cp:lastModifiedBy>
  <cp:revision>125</cp:revision>
  <dcterms:created xsi:type="dcterms:W3CDTF">2015-04-04T12:50:16Z</dcterms:created>
  <dcterms:modified xsi:type="dcterms:W3CDTF">2022-06-20T10:12:31Z</dcterms:modified>
</cp:coreProperties>
</file>